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4422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43"/>
    <p:restoredTop sz="94742"/>
  </p:normalViewPr>
  <p:slideViewPr>
    <p:cSldViewPr snapToGrid="0" snapToObjects="1">
      <p:cViewPr varScale="1">
        <p:scale>
          <a:sx n="84" d="100"/>
          <a:sy n="84" d="100"/>
        </p:scale>
        <p:origin x="188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26E2A-0CF4-0144-8E2F-7C2DE90618C2}" type="datetimeFigureOut">
              <a:rPr lang="en-US" smtClean="0"/>
              <a:t>4/29/22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C9FF7-04A8-1D40-A3B8-01AFEB456A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198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9795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3864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033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9272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2372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7951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758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2987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3846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333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536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9895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6701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3019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974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064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945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416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2942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584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274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971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92D9-F4FD-7844-86C6-70141FFD2269}" type="datetime1">
              <a:rPr lang="en-CA" smtClean="0"/>
              <a:t>2022-04-29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861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AB35-704A-1644-83D4-AECE8266130D}" type="datetime1">
              <a:rPr lang="en-CA" smtClean="0"/>
              <a:t>2022-04-29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942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0DFE-92DB-084A-8A95-094AE2971E07}" type="datetime1">
              <a:rPr lang="en-CA" smtClean="0"/>
              <a:t>2022-04-29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06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868705D-D306-3044-AB3E-9550C37B4F1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12296" y="2888457"/>
            <a:ext cx="259028" cy="323056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algn="ctr">
              <a:defRPr sz="450" b="0" i="0">
                <a:latin typeface="Lato Light" panose="020F0302020204030203" pitchFamily="34" charset="77"/>
              </a:defRPr>
            </a:lvl1pPr>
          </a:lstStyle>
          <a:p>
            <a:endParaRPr lang="en-SV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592C6AA0-D312-F948-810E-C69B2B694E0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969845" y="3713647"/>
            <a:ext cx="259028" cy="323056"/>
          </a:xfrm>
          <a:solidFill>
            <a:schemeClr val="accent2">
              <a:lumMod val="20000"/>
              <a:lumOff val="80000"/>
            </a:schemeClr>
          </a:solidFill>
        </p:spPr>
        <p:txBody>
          <a:bodyPr anchor="ctr"/>
          <a:lstStyle>
            <a:lvl1pPr algn="ctr">
              <a:defRPr sz="450" b="0" i="0">
                <a:latin typeface="Lato Light" panose="020F0302020204030203" pitchFamily="34" charset="77"/>
              </a:defRPr>
            </a:lvl1pPr>
          </a:lstStyle>
          <a:p>
            <a:endParaRPr lang="en-SV"/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88A7E03B-C183-C14E-B0EC-E46E29C5945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15157" y="4594594"/>
            <a:ext cx="259028" cy="323056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/>
          <a:lstStyle>
            <a:lvl1pPr algn="ctr">
              <a:defRPr sz="450" b="0" i="0">
                <a:latin typeface="Lato Light" panose="020F0302020204030203" pitchFamily="34" charset="77"/>
              </a:defRPr>
            </a:lvl1pPr>
          </a:lstStyle>
          <a:p>
            <a:endParaRPr lang="en-SV"/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58901E7A-AF26-CA4A-A3BC-A89E9216B3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95867" y="5453237"/>
            <a:ext cx="259028" cy="323056"/>
          </a:xfr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algn="ctr">
              <a:defRPr sz="450" b="0" i="0">
                <a:latin typeface="Lato Light" panose="020F0302020204030203" pitchFamily="34" charset="77"/>
              </a:defRPr>
            </a:lvl1pPr>
          </a:lstStyle>
          <a:p>
            <a:endParaRPr lang="en-SV"/>
          </a:p>
        </p:txBody>
      </p:sp>
    </p:spTree>
    <p:extLst>
      <p:ext uri="{BB962C8B-B14F-4D97-AF65-F5344CB8AC3E}">
        <p14:creationId xmlns:p14="http://schemas.microsoft.com/office/powerpoint/2010/main" val="447408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0585-F44B-9046-AE4B-08F2A0FCA1AB}" type="datetime1">
              <a:rPr lang="en-CA" smtClean="0"/>
              <a:t>2022-04-29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06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780F7-FAE9-514F-931A-31D0BB4B0D88}" type="datetime1">
              <a:rPr lang="en-CA" smtClean="0"/>
              <a:t>2022-04-29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26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633B1-3D05-4342-A8C6-60DC8F1A1E38}" type="datetime1">
              <a:rPr lang="en-CA" smtClean="0"/>
              <a:t>2022-04-29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00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1AB3D-B722-054C-B49B-707D0D54EC24}" type="datetime1">
              <a:rPr lang="en-CA" smtClean="0"/>
              <a:t>2022-04-29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33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5574D-45FC-6E4D-A471-C557031699E3}" type="datetime1">
              <a:rPr lang="en-CA" smtClean="0"/>
              <a:t>2022-04-29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872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B62A-3567-BA47-9948-12E0174EF1A8}" type="datetime1">
              <a:rPr lang="en-CA" smtClean="0"/>
              <a:t>2022-04-29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67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C9A7-592E-4149-8F07-42D4D3CD5CE3}" type="datetime1">
              <a:rPr lang="en-CA" smtClean="0"/>
              <a:t>2022-04-29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648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D0553-DB1A-6E42-A7AE-4CCAFC1C86C7}" type="datetime1">
              <a:rPr lang="en-CA" smtClean="0"/>
              <a:t>2022-04-29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595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93F55-2AD9-3348-AB62-AF2D2A0A88B0}" type="datetime1">
              <a:rPr lang="en-CA" smtClean="0"/>
              <a:t>2022-04-29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FCC15-3640-CA40-A5F3-8B3A66680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78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Word_Document.docx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853397"/>
            <a:ext cx="7981155" cy="3516045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pPr algn="r"/>
            <a:endParaRPr lang="en-US" sz="1200" dirty="0"/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CA" b="1" dirty="0">
                <a:solidFill>
                  <a:schemeClr val="tx1"/>
                </a:solidFill>
              </a:rPr>
              <a:t>One Size Does Not Fit All</a:t>
            </a:r>
          </a:p>
          <a:p>
            <a:endParaRPr lang="en-CA" b="1" dirty="0">
              <a:solidFill>
                <a:schemeClr val="tx1"/>
              </a:solidFill>
            </a:endParaRPr>
          </a:p>
          <a:p>
            <a:r>
              <a:rPr lang="en-CA" b="1" dirty="0">
                <a:solidFill>
                  <a:schemeClr val="tx1"/>
                </a:solidFill>
              </a:rPr>
              <a:t> The Role of a NORCECA Referee Coach</a:t>
            </a:r>
          </a:p>
          <a:p>
            <a:r>
              <a:rPr lang="en-US" b="1" dirty="0">
                <a:solidFill>
                  <a:schemeClr val="tx1"/>
                </a:solidFill>
              </a:rPr>
              <a:t>An Introduction</a:t>
            </a:r>
          </a:p>
          <a:p>
            <a:pPr algn="r"/>
            <a:endParaRPr lang="en-US" dirty="0">
              <a:solidFill>
                <a:schemeClr val="tx1"/>
              </a:solidFill>
            </a:endParaRPr>
          </a:p>
          <a:p>
            <a:pPr algn="r"/>
            <a:endParaRPr lang="en-US" sz="2000" dirty="0">
              <a:solidFill>
                <a:schemeClr val="tx1"/>
              </a:solidFill>
            </a:endParaRPr>
          </a:p>
          <a:p>
            <a:pPr algn="r"/>
            <a:endParaRPr lang="en-US" sz="2000" dirty="0">
              <a:solidFill>
                <a:schemeClr val="tx1"/>
              </a:solidFill>
            </a:endParaRPr>
          </a:p>
          <a:p>
            <a:pPr algn="r"/>
            <a:r>
              <a:rPr lang="en-US" sz="2000" dirty="0">
                <a:solidFill>
                  <a:schemeClr val="tx1"/>
                </a:solidFill>
              </a:rPr>
              <a:t>Guy Bradbury</a:t>
            </a:r>
          </a:p>
          <a:p>
            <a:pPr algn="r"/>
            <a:r>
              <a:rPr lang="en-US" sz="2000" dirty="0">
                <a:solidFill>
                  <a:schemeClr val="tx1"/>
                </a:solidFill>
              </a:rPr>
              <a:t>May 3, 2022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53D3B5-6B39-8F41-8C6F-8BC085D8B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251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1673951" cy="609789"/>
          </a:xfrm>
        </p:spPr>
        <p:txBody>
          <a:bodyPr>
            <a:noAutofit/>
          </a:bodyPr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FIVB Referee Performance Form (R4)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2022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A84B30-A7D2-2E49-83F4-1CCDC04DD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10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95C0C6-800C-074F-813B-FD0096AED510}"/>
              </a:ext>
            </a:extLst>
          </p:cNvPr>
          <p:cNvSpPr txBox="1"/>
          <p:nvPr/>
        </p:nvSpPr>
        <p:spPr>
          <a:xfrm>
            <a:off x="2857500" y="18573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38BBCE8-A44B-0440-8277-A91EB7E287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8146" y="1687867"/>
            <a:ext cx="4827656" cy="4493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945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879381-2A36-0F48-AEA2-52EBDDB54505}"/>
              </a:ext>
            </a:extLst>
          </p:cNvPr>
          <p:cNvSpPr/>
          <p:nvPr/>
        </p:nvSpPr>
        <p:spPr>
          <a:xfrm>
            <a:off x="3262729" y="2531658"/>
            <a:ext cx="1433294" cy="1174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V" sz="675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90692AC-8BD0-ED4F-BCB5-9A969E3B3B5A}"/>
              </a:ext>
            </a:extLst>
          </p:cNvPr>
          <p:cNvSpPr/>
          <p:nvPr/>
        </p:nvSpPr>
        <p:spPr>
          <a:xfrm>
            <a:off x="3262729" y="3807578"/>
            <a:ext cx="1433294" cy="117498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V" sz="675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63E7766-5FA0-F548-AC97-66AA9F638886}"/>
              </a:ext>
            </a:extLst>
          </p:cNvPr>
          <p:cNvSpPr/>
          <p:nvPr/>
        </p:nvSpPr>
        <p:spPr>
          <a:xfrm>
            <a:off x="4795918" y="2531659"/>
            <a:ext cx="1433294" cy="1174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V" sz="675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A95569E-6CBE-EC41-B375-2E269F98F96B}"/>
              </a:ext>
            </a:extLst>
          </p:cNvPr>
          <p:cNvSpPr/>
          <p:nvPr/>
        </p:nvSpPr>
        <p:spPr>
          <a:xfrm>
            <a:off x="4795918" y="3807578"/>
            <a:ext cx="1433294" cy="117498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 dirty="0"/>
          </a:p>
        </p:txBody>
      </p:sp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1001805" y="671514"/>
            <a:ext cx="7036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Evolution of Coaching – NORCECA </a:t>
            </a:r>
          </a:p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For Discussion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1001806" y="1750992"/>
            <a:ext cx="7140389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75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Adapted Coaching Model (Guy Bradbury - adapted from Hershey &amp; Blanchard (1969))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A2EBA73-166F-CA49-B6B1-5D9DED95018F}"/>
              </a:ext>
            </a:extLst>
          </p:cNvPr>
          <p:cNvSpPr/>
          <p:nvPr/>
        </p:nvSpPr>
        <p:spPr>
          <a:xfrm rot="5400000">
            <a:off x="4021417" y="3581420"/>
            <a:ext cx="704978" cy="37106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V" sz="675">
              <a:latin typeface="Poppins" pitchFamily="2" charset="77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5B224D8-E078-F54F-A9ED-F3C03436E12F}"/>
              </a:ext>
            </a:extLst>
          </p:cNvPr>
          <p:cNvSpPr/>
          <p:nvPr/>
        </p:nvSpPr>
        <p:spPr>
          <a:xfrm>
            <a:off x="2518600" y="2531659"/>
            <a:ext cx="655988" cy="283990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 dirty="0">
              <a:latin typeface="Poppins" pitchFamily="2" charset="77"/>
            </a:endParaRPr>
          </a:p>
          <a:p>
            <a:pPr algn="ctr"/>
            <a:endParaRPr lang="en-US" sz="675" dirty="0">
              <a:latin typeface="Poppins" pitchFamily="2" charset="77"/>
            </a:endParaRPr>
          </a:p>
          <a:p>
            <a:pPr algn="ctr"/>
            <a:endParaRPr lang="en-US" sz="675" dirty="0">
              <a:latin typeface="Poppins" pitchFamily="2" charset="77"/>
            </a:endParaRPr>
          </a:p>
          <a:p>
            <a:pPr algn="ctr"/>
            <a:endParaRPr lang="en-SV" sz="675">
              <a:latin typeface="Poppins" pitchFamily="2" charset="77"/>
            </a:endParaRPr>
          </a:p>
        </p:txBody>
      </p:sp>
      <p:sp>
        <p:nvSpPr>
          <p:cNvPr id="33" name="Rectángulo 38">
            <a:extLst>
              <a:ext uri="{FF2B5EF4-FFF2-40B4-BE49-F238E27FC236}">
                <a16:creationId xmlns:a16="http://schemas.microsoft.com/office/drawing/2014/main" id="{5608AB11-36F0-8744-92C6-F4B8EBFD4073}"/>
              </a:ext>
            </a:extLst>
          </p:cNvPr>
          <p:cNvSpPr/>
          <p:nvPr/>
        </p:nvSpPr>
        <p:spPr>
          <a:xfrm rot="16200000">
            <a:off x="2506844" y="2883994"/>
            <a:ext cx="926855" cy="646331"/>
          </a:xfrm>
          <a:prstGeom prst="rect">
            <a:avLst/>
          </a:prstGeom>
        </p:spPr>
        <p:txBody>
          <a:bodyPr wrap="square" lIns="68580" tIns="0" bIns="274320" anchor="b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Lato Light" panose="020F0302020204030203" pitchFamily="34" charset="77"/>
                <a:ea typeface="Noto Serif" panose="02020600060500020200" pitchFamily="18" charset="0"/>
                <a:cs typeface="Poppins" pitchFamily="2" charset="77"/>
              </a:rPr>
              <a:t>Coaching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Lato Light" panose="020F0302020204030203" pitchFamily="34" charset="77"/>
                <a:ea typeface="Noto Serif" panose="02020600060500020200" pitchFamily="18" charset="0"/>
                <a:cs typeface="Poppins" pitchFamily="2" charset="77"/>
              </a:rPr>
              <a:t>High</a:t>
            </a:r>
          </a:p>
        </p:txBody>
      </p:sp>
      <p:sp>
        <p:nvSpPr>
          <p:cNvPr id="34" name="Rectángulo 38">
            <a:extLst>
              <a:ext uri="{FF2B5EF4-FFF2-40B4-BE49-F238E27FC236}">
                <a16:creationId xmlns:a16="http://schemas.microsoft.com/office/drawing/2014/main" id="{01B18767-CD4C-A14D-BE54-FBC416ECF2FC}"/>
              </a:ext>
            </a:extLst>
          </p:cNvPr>
          <p:cNvSpPr/>
          <p:nvPr/>
        </p:nvSpPr>
        <p:spPr>
          <a:xfrm rot="16200000">
            <a:off x="2506843" y="4007811"/>
            <a:ext cx="926855" cy="692497"/>
          </a:xfrm>
          <a:prstGeom prst="rect">
            <a:avLst/>
          </a:prstGeom>
        </p:spPr>
        <p:txBody>
          <a:bodyPr wrap="square" bIns="27432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Lato Light" panose="020F0302020204030203" pitchFamily="34" charset="77"/>
                <a:ea typeface="Noto Serif" panose="02020600060500020200" pitchFamily="18" charset="0"/>
                <a:cs typeface="Poppins" pitchFamily="2" charset="77"/>
              </a:rPr>
              <a:t>Coaching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Lato Light" panose="020F0302020204030203" pitchFamily="34" charset="77"/>
                <a:ea typeface="Noto Serif" panose="02020600060500020200" pitchFamily="18" charset="0"/>
                <a:cs typeface="Poppins" pitchFamily="2" charset="77"/>
              </a:rPr>
              <a:t>Low</a:t>
            </a:r>
          </a:p>
        </p:txBody>
      </p:sp>
      <p:sp>
        <p:nvSpPr>
          <p:cNvPr id="35" name="Rectángulo 38">
            <a:extLst>
              <a:ext uri="{FF2B5EF4-FFF2-40B4-BE49-F238E27FC236}">
                <a16:creationId xmlns:a16="http://schemas.microsoft.com/office/drawing/2014/main" id="{EB6F92E3-4B04-A947-9019-06D85061EBF7}"/>
              </a:ext>
            </a:extLst>
          </p:cNvPr>
          <p:cNvSpPr/>
          <p:nvPr/>
        </p:nvSpPr>
        <p:spPr>
          <a:xfrm>
            <a:off x="3481783" y="5165965"/>
            <a:ext cx="9268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Lato Light" panose="020F0302020204030203" pitchFamily="34" charset="77"/>
                <a:ea typeface="Noto Serif" panose="02020600060500020200" pitchFamily="18" charset="0"/>
                <a:cs typeface="Poppins" pitchFamily="2" charset="77"/>
              </a:rPr>
              <a:t>Technical &amp; Mechanical Low</a:t>
            </a:r>
          </a:p>
        </p:txBody>
      </p:sp>
      <p:sp>
        <p:nvSpPr>
          <p:cNvPr id="36" name="Rectángulo 38">
            <a:extLst>
              <a:ext uri="{FF2B5EF4-FFF2-40B4-BE49-F238E27FC236}">
                <a16:creationId xmlns:a16="http://schemas.microsoft.com/office/drawing/2014/main" id="{985EFD1F-44E5-2C42-930E-546386A33AA9}"/>
              </a:ext>
            </a:extLst>
          </p:cNvPr>
          <p:cNvSpPr/>
          <p:nvPr/>
        </p:nvSpPr>
        <p:spPr>
          <a:xfrm>
            <a:off x="5052721" y="5165965"/>
            <a:ext cx="9268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Lato Light" panose="020F0302020204030203" pitchFamily="34" charset="77"/>
                <a:ea typeface="Noto Serif" panose="02020600060500020200" pitchFamily="18" charset="0"/>
                <a:cs typeface="Poppins" pitchFamily="2" charset="77"/>
              </a:rPr>
              <a:t>Technical &amp; Mechanical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Lato Light" panose="020F0302020204030203" pitchFamily="34" charset="77"/>
                <a:ea typeface="Noto Serif" panose="02020600060500020200" pitchFamily="18" charset="0"/>
                <a:cs typeface="Poppins" pitchFamily="2" charset="77"/>
              </a:rPr>
              <a:t>High</a:t>
            </a:r>
          </a:p>
        </p:txBody>
      </p:sp>
      <p:sp>
        <p:nvSpPr>
          <p:cNvPr id="41" name="Rectángulo 38">
            <a:extLst>
              <a:ext uri="{FF2B5EF4-FFF2-40B4-BE49-F238E27FC236}">
                <a16:creationId xmlns:a16="http://schemas.microsoft.com/office/drawing/2014/main" id="{AADA224F-BE31-E94C-8D5C-ADF63F9D6B46}"/>
              </a:ext>
            </a:extLst>
          </p:cNvPr>
          <p:cNvSpPr/>
          <p:nvPr/>
        </p:nvSpPr>
        <p:spPr>
          <a:xfrm>
            <a:off x="3411238" y="2932742"/>
            <a:ext cx="1131740" cy="40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75" b="1" dirty="0">
                <a:solidFill>
                  <a:schemeClr val="bg1"/>
                </a:solidFill>
                <a:latin typeface="Poppins SemiBold" pitchFamily="2" charset="77"/>
                <a:ea typeface="Noto Serif" panose="02020600060500020200" pitchFamily="18" charset="0"/>
                <a:cs typeface="Poppins SemiBold" pitchFamily="2" charset="77"/>
              </a:rPr>
              <a:t>Advancing Referee</a:t>
            </a:r>
          </a:p>
          <a:p>
            <a:pPr algn="ctr"/>
            <a:r>
              <a:rPr lang="en-US" sz="675" b="1" dirty="0">
                <a:solidFill>
                  <a:schemeClr val="bg1"/>
                </a:solidFill>
                <a:latin typeface="Poppins SemiBold" pitchFamily="2" charset="77"/>
                <a:ea typeface="Noto Serif" panose="02020600060500020200" pitchFamily="18" charset="0"/>
                <a:cs typeface="Poppins SemiBold" pitchFamily="2" charset="77"/>
              </a:rPr>
              <a:t>Q3</a:t>
            </a:r>
          </a:p>
          <a:p>
            <a:pPr algn="ctr"/>
            <a:r>
              <a:rPr lang="en-US" sz="675" b="1" dirty="0">
                <a:solidFill>
                  <a:schemeClr val="bg1"/>
                </a:solidFill>
                <a:latin typeface="Poppins SemiBold" pitchFamily="2" charset="77"/>
                <a:ea typeface="Noto Serif" panose="02020600060500020200" pitchFamily="18" charset="0"/>
                <a:cs typeface="Poppins SemiBold" pitchFamily="2" charset="77"/>
              </a:rPr>
              <a:t>Category 3</a:t>
            </a:r>
          </a:p>
        </p:txBody>
      </p:sp>
      <p:sp>
        <p:nvSpPr>
          <p:cNvPr id="42" name="Rectángulo 38">
            <a:extLst>
              <a:ext uri="{FF2B5EF4-FFF2-40B4-BE49-F238E27FC236}">
                <a16:creationId xmlns:a16="http://schemas.microsoft.com/office/drawing/2014/main" id="{F1B3EA8F-31A2-D843-A083-E678A2FD13F2}"/>
              </a:ext>
            </a:extLst>
          </p:cNvPr>
          <p:cNvSpPr/>
          <p:nvPr/>
        </p:nvSpPr>
        <p:spPr>
          <a:xfrm>
            <a:off x="3345903" y="4206882"/>
            <a:ext cx="1291673" cy="40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75" b="1" dirty="0">
                <a:solidFill>
                  <a:schemeClr val="bg1"/>
                </a:solidFill>
                <a:latin typeface="Poppins SemiBold" pitchFamily="2" charset="77"/>
                <a:ea typeface="Noto Serif" panose="02020600060500020200" pitchFamily="18" charset="0"/>
                <a:cs typeface="Poppins SemiBold" pitchFamily="2" charset="77"/>
              </a:rPr>
              <a:t>Proficient Referee</a:t>
            </a:r>
          </a:p>
          <a:p>
            <a:pPr algn="ctr"/>
            <a:r>
              <a:rPr lang="en-US" sz="675" b="1" dirty="0">
                <a:solidFill>
                  <a:schemeClr val="bg1"/>
                </a:solidFill>
                <a:latin typeface="Poppins SemiBold" pitchFamily="2" charset="77"/>
                <a:ea typeface="Noto Serif" panose="02020600060500020200" pitchFamily="18" charset="0"/>
                <a:cs typeface="Poppins SemiBold" pitchFamily="2" charset="77"/>
              </a:rPr>
              <a:t>Q4</a:t>
            </a:r>
          </a:p>
          <a:p>
            <a:pPr algn="ctr"/>
            <a:r>
              <a:rPr lang="en-US" sz="675" b="1" dirty="0">
                <a:solidFill>
                  <a:schemeClr val="bg1"/>
                </a:solidFill>
                <a:latin typeface="Poppins SemiBold" pitchFamily="2" charset="77"/>
                <a:ea typeface="Noto Serif" panose="02020600060500020200" pitchFamily="18" charset="0"/>
                <a:cs typeface="Poppins SemiBold" pitchFamily="2" charset="77"/>
              </a:rPr>
              <a:t>Category 1-2</a:t>
            </a:r>
          </a:p>
        </p:txBody>
      </p:sp>
      <p:sp>
        <p:nvSpPr>
          <p:cNvPr id="50" name="Rectángulo 38">
            <a:extLst>
              <a:ext uri="{FF2B5EF4-FFF2-40B4-BE49-F238E27FC236}">
                <a16:creationId xmlns:a16="http://schemas.microsoft.com/office/drawing/2014/main" id="{1C5DA3CC-E2C2-5B45-91CD-07713758DAEF}"/>
              </a:ext>
            </a:extLst>
          </p:cNvPr>
          <p:cNvSpPr/>
          <p:nvPr/>
        </p:nvSpPr>
        <p:spPr>
          <a:xfrm>
            <a:off x="4846808" y="2842410"/>
            <a:ext cx="1306784" cy="519373"/>
          </a:xfrm>
          <a:prstGeom prst="rect">
            <a:avLst/>
          </a:prstGeom>
        </p:spPr>
        <p:txBody>
          <a:bodyPr wrap="square" tIns="137160" bIns="68580" anchor="ctr">
            <a:spAutoFit/>
          </a:bodyPr>
          <a:lstStyle/>
          <a:p>
            <a:pPr algn="ctr"/>
            <a:r>
              <a:rPr lang="en-US" sz="675" b="1" dirty="0">
                <a:solidFill>
                  <a:schemeClr val="bg1"/>
                </a:solidFill>
                <a:latin typeface="Poppins SemiBold" pitchFamily="2" charset="77"/>
                <a:ea typeface="Noto Serif" panose="02020600060500020200" pitchFamily="18" charset="0"/>
                <a:cs typeface="Poppins SemiBold" pitchFamily="2" charset="77"/>
              </a:rPr>
              <a:t>Developing Referee</a:t>
            </a:r>
          </a:p>
          <a:p>
            <a:pPr algn="ctr"/>
            <a:r>
              <a:rPr lang="en-US" sz="675" b="1" dirty="0">
                <a:solidFill>
                  <a:schemeClr val="bg1"/>
                </a:solidFill>
                <a:latin typeface="Poppins SemiBold" pitchFamily="2" charset="77"/>
                <a:ea typeface="Noto Serif" panose="02020600060500020200" pitchFamily="18" charset="0"/>
                <a:cs typeface="Poppins SemiBold" pitchFamily="2" charset="77"/>
              </a:rPr>
              <a:t>Q2</a:t>
            </a:r>
          </a:p>
          <a:p>
            <a:pPr algn="ctr"/>
            <a:r>
              <a:rPr lang="en-US" sz="675" b="1" dirty="0">
                <a:solidFill>
                  <a:schemeClr val="bg1"/>
                </a:solidFill>
                <a:latin typeface="Poppins SemiBold" pitchFamily="2" charset="77"/>
                <a:ea typeface="Noto Serif" panose="02020600060500020200" pitchFamily="18" charset="0"/>
                <a:cs typeface="Poppins SemiBold" pitchFamily="2" charset="77"/>
              </a:rPr>
              <a:t>Category 4</a:t>
            </a:r>
          </a:p>
        </p:txBody>
      </p:sp>
      <p:sp>
        <p:nvSpPr>
          <p:cNvPr id="51" name="Rectángulo 38">
            <a:extLst>
              <a:ext uri="{FF2B5EF4-FFF2-40B4-BE49-F238E27FC236}">
                <a16:creationId xmlns:a16="http://schemas.microsoft.com/office/drawing/2014/main" id="{0C408459-FC5C-B749-BBD7-3FCB3D08F517}"/>
              </a:ext>
            </a:extLst>
          </p:cNvPr>
          <p:cNvSpPr/>
          <p:nvPr/>
        </p:nvSpPr>
        <p:spPr>
          <a:xfrm>
            <a:off x="4825552" y="4206883"/>
            <a:ext cx="1349297" cy="40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75" b="1" dirty="0">
                <a:solidFill>
                  <a:schemeClr val="bg1"/>
                </a:solidFill>
                <a:latin typeface="Poppins SemiBold" pitchFamily="2" charset="77"/>
                <a:ea typeface="Noto Serif" panose="02020600060500020200" pitchFamily="18" charset="0"/>
                <a:cs typeface="Poppins SemiBold" pitchFamily="2" charset="77"/>
              </a:rPr>
              <a:t>Beginning Referee</a:t>
            </a:r>
          </a:p>
          <a:p>
            <a:pPr algn="ctr"/>
            <a:r>
              <a:rPr lang="en-US" sz="675" b="1" dirty="0">
                <a:solidFill>
                  <a:schemeClr val="bg1"/>
                </a:solidFill>
                <a:latin typeface="Poppins SemiBold" pitchFamily="2" charset="77"/>
                <a:ea typeface="Noto Serif" panose="02020600060500020200" pitchFamily="18" charset="0"/>
                <a:cs typeface="Poppins SemiBold" pitchFamily="2" charset="77"/>
              </a:rPr>
              <a:t>Q1</a:t>
            </a:r>
          </a:p>
          <a:p>
            <a:pPr algn="ctr"/>
            <a:r>
              <a:rPr lang="en-US" sz="675" b="1" dirty="0">
                <a:solidFill>
                  <a:schemeClr val="bg1"/>
                </a:solidFill>
                <a:latin typeface="Poppins SemiBold" pitchFamily="2" charset="77"/>
                <a:ea typeface="Noto Serif" panose="02020600060500020200" pitchFamily="18" charset="0"/>
                <a:cs typeface="Poppins SemiBold" pitchFamily="2" charset="77"/>
              </a:rPr>
              <a:t>Category 5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E972342-E643-E94B-923C-2A81186CB36B}"/>
              </a:ext>
            </a:extLst>
          </p:cNvPr>
          <p:cNvSpPr txBox="1"/>
          <p:nvPr/>
        </p:nvSpPr>
        <p:spPr>
          <a:xfrm>
            <a:off x="1095740" y="2807529"/>
            <a:ext cx="1247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Low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Technical &amp; Mechanical</a:t>
            </a:r>
          </a:p>
          <a:p>
            <a:r>
              <a:rPr lang="en-US" sz="12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High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Coaching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802E94B-2BB0-1349-8941-EE0667DBB0BB}"/>
              </a:ext>
            </a:extLst>
          </p:cNvPr>
          <p:cNvSpPr txBox="1"/>
          <p:nvPr/>
        </p:nvSpPr>
        <p:spPr>
          <a:xfrm>
            <a:off x="1122857" y="4180633"/>
            <a:ext cx="1247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Low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Technical &amp; Mechanical</a:t>
            </a:r>
          </a:p>
          <a:p>
            <a:r>
              <a:rPr lang="en-US" sz="12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Low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Coaching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26AEBF3-9286-9545-B630-9BCC89A773D0}"/>
              </a:ext>
            </a:extLst>
          </p:cNvPr>
          <p:cNvSpPr txBox="1"/>
          <p:nvPr/>
        </p:nvSpPr>
        <p:spPr>
          <a:xfrm>
            <a:off x="6484182" y="2799743"/>
            <a:ext cx="1247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High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Technical &amp; Mechanical</a:t>
            </a:r>
          </a:p>
          <a:p>
            <a:pPr algn="r"/>
            <a:r>
              <a:rPr lang="en-US" sz="12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High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Coaching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D3CD4EA-71A0-9A43-8AAA-2BEA91489FDE}"/>
              </a:ext>
            </a:extLst>
          </p:cNvPr>
          <p:cNvSpPr txBox="1"/>
          <p:nvPr/>
        </p:nvSpPr>
        <p:spPr>
          <a:xfrm>
            <a:off x="6484182" y="4193094"/>
            <a:ext cx="1247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High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Technical &amp; Mechanical</a:t>
            </a:r>
          </a:p>
          <a:p>
            <a:pPr algn="r"/>
            <a:r>
              <a:rPr lang="en-US" sz="12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Low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Coaching</a:t>
            </a:r>
          </a:p>
        </p:txBody>
      </p:sp>
    </p:spTree>
    <p:extLst>
      <p:ext uri="{BB962C8B-B14F-4D97-AF65-F5344CB8AC3E}">
        <p14:creationId xmlns:p14="http://schemas.microsoft.com/office/powerpoint/2010/main" val="1271253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F4EEA9-FDEF-7140-9856-5B376812B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A90373-4087-0643-BF10-05F7FCF9FF75}"/>
              </a:ext>
            </a:extLst>
          </p:cNvPr>
          <p:cNvSpPr txBox="1"/>
          <p:nvPr/>
        </p:nvSpPr>
        <p:spPr>
          <a:xfrm>
            <a:off x="497749" y="1885950"/>
            <a:ext cx="798115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Overview of Referee Coaching Quadrant </a:t>
            </a:r>
          </a:p>
          <a:p>
            <a:endParaRPr lang="en-US" b="1" dirty="0"/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Referee Coaching is not a ‘one size fits all’ approach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Each referee’s personality is different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Each situation is different (even with a match)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As Referee Coaches we must understand the personality of a match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723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1"/>
              </a:solidFill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Overview of Referee Coaching Quadrants (it is not always about techniques and tactics)</a:t>
            </a:r>
          </a:p>
          <a:p>
            <a:pPr algn="l"/>
            <a:endParaRPr lang="en-US" sz="2100" b="1" dirty="0">
              <a:solidFill>
                <a:schemeClr val="tx1"/>
              </a:solidFill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Coaching: </a:t>
            </a:r>
            <a:r>
              <a:rPr lang="en-US" sz="1800" dirty="0">
                <a:solidFill>
                  <a:schemeClr val="tx1"/>
                </a:solidFill>
              </a:rPr>
              <a:t>How Referee Coaches support referee in the mental, psychological and match management aspects of being a referee 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Technical and Mechanical: </a:t>
            </a:r>
            <a:r>
              <a:rPr lang="en-US" sz="1800" dirty="0">
                <a:solidFill>
                  <a:schemeClr val="tx1"/>
                </a:solidFill>
              </a:rPr>
              <a:t>Understanding the rules and the application of the rules. Understanding the nuance of using the whistle, signals and positioning, etc</a:t>
            </a:r>
            <a:r>
              <a:rPr lang="en-US" sz="2100" dirty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2D49A2-9970-D847-9E2C-55E3A66A0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295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2208755"/>
            <a:ext cx="8294167" cy="4363941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9F70CF-6955-8B46-ACCD-75FED7A46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0A1BD4-6531-8244-857B-71EFE4BABD66}"/>
              </a:ext>
            </a:extLst>
          </p:cNvPr>
          <p:cNvSpPr txBox="1"/>
          <p:nvPr/>
        </p:nvSpPr>
        <p:spPr>
          <a:xfrm>
            <a:off x="-697832" y="1828801"/>
            <a:ext cx="108043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Referee Coaching – One Size Does Not Fit All </a:t>
            </a:r>
          </a:p>
          <a:p>
            <a:pPr algn="ctr"/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Adapted Coaching Model (Guy Bradbury - adapted from Hershey &amp; Blanchard (1969))</a:t>
            </a:r>
          </a:p>
          <a:p>
            <a:pPr algn="ctr"/>
            <a:r>
              <a:rPr lang="en-US" sz="1200" b="1" dirty="0"/>
              <a:t> 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96A59340-818D-3145-A5EC-EB9906BE6C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428717"/>
              </p:ext>
            </p:extLst>
          </p:nvPr>
        </p:nvGraphicFramePr>
        <p:xfrm>
          <a:off x="-114300" y="2297656"/>
          <a:ext cx="8801100" cy="389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6" imgW="9144000" imgH="4165600" progId="Word.Document.12">
                  <p:embed/>
                </p:oleObj>
              </mc:Choice>
              <mc:Fallback>
                <p:oleObj name="Document" r:id="rId6" imgW="9144000" imgH="4165600" progId="Word.Documen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C23A64D9-8CFD-6C4D-834B-A08E2F5B92F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-114300" y="2297656"/>
                        <a:ext cx="8801100" cy="3890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204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5D746-C502-454E-8A0C-344AAE33B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15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8E7362-16A6-CB4F-816C-E2D5BD1E89C1}"/>
              </a:ext>
            </a:extLst>
          </p:cNvPr>
          <p:cNvSpPr txBox="1"/>
          <p:nvPr/>
        </p:nvSpPr>
        <p:spPr>
          <a:xfrm>
            <a:off x="497750" y="1937288"/>
            <a:ext cx="798115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Overview of Referee Coaching Quadrants</a:t>
            </a:r>
          </a:p>
          <a:p>
            <a:endParaRPr lang="en-US" b="1" dirty="0"/>
          </a:p>
          <a:p>
            <a:r>
              <a:rPr lang="en-US" sz="2000" b="1" dirty="0"/>
              <a:t>Quadrant 1 – Beginning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This is defined as the referee beginning a new stage of their international refereeing career – Completed NORCECA Continental International Referee Course. (NORCECA Category 5)</a:t>
            </a:r>
            <a:endParaRPr lang="en-US" i="1" dirty="0"/>
          </a:p>
          <a:p>
            <a:pPr lvl="1"/>
            <a:endParaRPr lang="en-US" i="1" dirty="0"/>
          </a:p>
          <a:p>
            <a:r>
              <a:rPr lang="en-US" sz="2000" b="1" dirty="0"/>
              <a:t>Quadrant 2 – Developing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This is defined as the referee who is on their refereeing journey and beginning to feel comfortable in their role as a referee.(NORCECA Category 4)  </a:t>
            </a:r>
            <a:r>
              <a:rPr lang="en-US" i="1" dirty="0"/>
              <a:t>The coaching at this stage is about building confidence and encouraging the referee in a collaborative fashion to continue with their growth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9411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</a:rPr>
              <a:t>Overview of Referee Coaching Quadrants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Quadrant 3 – Advancing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This is defined as the referee who has a good deal of experience and understanding of the technical and mechanical aspects of refereeing. </a:t>
            </a:r>
            <a:r>
              <a:rPr lang="en-US" sz="1800" i="1" dirty="0">
                <a:solidFill>
                  <a:schemeClr val="tx1"/>
                </a:solidFill>
              </a:rPr>
              <a:t>The coaching at this stage is providing support for the mental, psychological and match management aspects of being a referee </a:t>
            </a:r>
            <a:r>
              <a:rPr lang="en-US" sz="1800" dirty="0">
                <a:solidFill>
                  <a:schemeClr val="tx1"/>
                </a:solidFill>
              </a:rPr>
              <a:t>(NORCECA Category 3)</a:t>
            </a:r>
            <a:endParaRPr lang="en-US" sz="1800" i="1" dirty="0">
              <a:solidFill>
                <a:schemeClr val="tx1"/>
              </a:solidFill>
            </a:endParaRPr>
          </a:p>
          <a:p>
            <a:pPr lvl="1" algn="l"/>
            <a:endParaRPr lang="en-US" sz="1800" i="1" dirty="0">
              <a:solidFill>
                <a:schemeClr val="tx1"/>
              </a:solidFill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Quadrant 4 – Proficient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This is defined as the referee who has a great deal of expertise, competency, and can whistle the highest level for their refereeing level. </a:t>
            </a:r>
            <a:r>
              <a:rPr lang="en-US" sz="1800" i="1" dirty="0">
                <a:solidFill>
                  <a:schemeClr val="tx1"/>
                </a:solidFill>
              </a:rPr>
              <a:t>The coaching at this stage is about maintaining confidence, improvement, and providing supplementary advice to support referees for continuous growth and development </a:t>
            </a:r>
            <a:r>
              <a:rPr lang="en-US" sz="1800" dirty="0">
                <a:solidFill>
                  <a:schemeClr val="tx1"/>
                </a:solidFill>
              </a:rPr>
              <a:t>(NORCECA Category 1-2)</a:t>
            </a:r>
            <a:endParaRPr lang="en-US" sz="1800" i="1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5D746-C502-454E-8A0C-344AAE33B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8732CC-06C8-CF4F-9DDE-C36EBD79647B}"/>
              </a:ext>
            </a:extLst>
          </p:cNvPr>
          <p:cNvSpPr txBox="1"/>
          <p:nvPr/>
        </p:nvSpPr>
        <p:spPr>
          <a:xfrm>
            <a:off x="2871788" y="23431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931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5D746-C502-454E-8A0C-344AAE33B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8732CC-06C8-CF4F-9DDE-C36EBD79647B}"/>
              </a:ext>
            </a:extLst>
          </p:cNvPr>
          <p:cNvSpPr txBox="1"/>
          <p:nvPr/>
        </p:nvSpPr>
        <p:spPr>
          <a:xfrm>
            <a:off x="2871788" y="23431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0B6AEA-57AE-1446-B3DF-18B40F92831F}"/>
              </a:ext>
            </a:extLst>
          </p:cNvPr>
          <p:cNvSpPr txBox="1"/>
          <p:nvPr/>
        </p:nvSpPr>
        <p:spPr>
          <a:xfrm>
            <a:off x="728420" y="2030278"/>
            <a:ext cx="7750484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Take Away Questions:</a:t>
            </a:r>
          </a:p>
          <a:p>
            <a:endParaRPr lang="en-US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How well do you know yourself as a Referee Coach?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What do you think of your Referee Coaching toolkit?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What is in your Referee Coaching repertoire?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What is your dashboard?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What do you do very well?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What do you do well?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What do you moderately do?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What do you need to improve?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What is your weakest coaching skill?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841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5D746-C502-454E-8A0C-344AAE33B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8732CC-06C8-CF4F-9DDE-C36EBD79647B}"/>
              </a:ext>
            </a:extLst>
          </p:cNvPr>
          <p:cNvSpPr txBox="1"/>
          <p:nvPr/>
        </p:nvSpPr>
        <p:spPr>
          <a:xfrm>
            <a:off x="2871788" y="23431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921B17-30B3-0546-BF19-3D21B6F1D7A9}"/>
              </a:ext>
            </a:extLst>
          </p:cNvPr>
          <p:cNvSpPr/>
          <p:nvPr/>
        </p:nvSpPr>
        <p:spPr>
          <a:xfrm>
            <a:off x="532076" y="2208756"/>
            <a:ext cx="7946828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highlight>
                  <a:srgbClr val="000080"/>
                </a:highlight>
              </a:rPr>
              <a:t>Referees Aspire to Improve, Therefore</a:t>
            </a:r>
          </a:p>
          <a:p>
            <a:pPr algn="ctr"/>
            <a:endParaRPr lang="en-US" sz="2400" b="1" dirty="0">
              <a:solidFill>
                <a:schemeClr val="bg1"/>
              </a:solidFill>
              <a:highlight>
                <a:srgbClr val="000080"/>
              </a:highlight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  <a:highlight>
                  <a:srgbClr val="000080"/>
                </a:highlight>
              </a:rPr>
              <a:t>Coach the Person First Then the Referee </a:t>
            </a:r>
          </a:p>
          <a:p>
            <a:pPr algn="ctr"/>
            <a:endParaRPr lang="en-US" b="1" dirty="0">
              <a:solidFill>
                <a:schemeClr val="bg1"/>
              </a:solidFill>
              <a:highlight>
                <a:srgbClr val="000080"/>
              </a:highlight>
            </a:endParaRP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(adapted from Dan Wright UFEA “A” Licensed Coach)</a:t>
            </a:r>
          </a:p>
          <a:p>
            <a:pPr algn="ctr"/>
            <a:endParaRPr lang="en-US" b="1" dirty="0">
              <a:solidFill>
                <a:srgbClr val="0070C0"/>
              </a:solidFill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  <a:highlight>
                  <a:srgbClr val="000080"/>
                </a:highlight>
              </a:rPr>
              <a:t>Thank  Yo</a:t>
            </a:r>
            <a:r>
              <a:rPr lang="en-US" b="1" dirty="0">
                <a:solidFill>
                  <a:schemeClr val="bg1"/>
                </a:solidFill>
                <a:highlight>
                  <a:srgbClr val="000080"/>
                </a:highlight>
              </a:rPr>
              <a:t>u</a:t>
            </a:r>
          </a:p>
          <a:p>
            <a:pPr algn="ctr"/>
            <a:endParaRPr lang="en-US" b="1" dirty="0">
              <a:solidFill>
                <a:srgbClr val="0070C0"/>
              </a:solidFill>
            </a:endParaRPr>
          </a:p>
          <a:p>
            <a:pPr algn="ctr"/>
            <a:endParaRPr lang="en-US" b="1" dirty="0">
              <a:solidFill>
                <a:srgbClr val="0070C0"/>
              </a:solidFill>
            </a:endParaRPr>
          </a:p>
          <a:p>
            <a:pPr algn="ctr"/>
            <a:endParaRPr lang="en-US" b="1" dirty="0">
              <a:solidFill>
                <a:srgbClr val="0070C0"/>
              </a:solidFill>
            </a:endParaRP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Acknowledgement: I would like to thank Mr. Sandy Steele – FIVB Rules of the Game and Referee Commission for his support in the preparation of this presentation</a:t>
            </a:r>
          </a:p>
        </p:txBody>
      </p:sp>
    </p:spTree>
    <p:extLst>
      <p:ext uri="{BB962C8B-B14F-4D97-AF65-F5344CB8AC3E}">
        <p14:creationId xmlns:p14="http://schemas.microsoft.com/office/powerpoint/2010/main" val="13867400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5D746-C502-454E-8A0C-344AAE33B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8732CC-06C8-CF4F-9DDE-C36EBD79647B}"/>
              </a:ext>
            </a:extLst>
          </p:cNvPr>
          <p:cNvSpPr txBox="1"/>
          <p:nvPr/>
        </p:nvSpPr>
        <p:spPr>
          <a:xfrm>
            <a:off x="2871788" y="23431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149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5BD41B-A343-1F4F-A8C8-2B2643B03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22BBBC-752D-704C-993B-07F6A7DEE11C}"/>
              </a:ext>
            </a:extLst>
          </p:cNvPr>
          <p:cNvSpPr txBox="1"/>
          <p:nvPr/>
        </p:nvSpPr>
        <p:spPr>
          <a:xfrm>
            <a:off x="532077" y="2109850"/>
            <a:ext cx="79468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In modern sport – to keep an edge everyone uses a coach - why not referees?</a:t>
            </a:r>
            <a:endParaRPr lang="en-US" dirty="0"/>
          </a:p>
          <a:p>
            <a:endParaRPr lang="en-US" dirty="0"/>
          </a:p>
          <a:p>
            <a:r>
              <a:rPr lang="en-US" dirty="0"/>
              <a:t>Do you know who or have you heard of these people?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Hank Heney </a:t>
            </a:r>
            <a:r>
              <a:rPr lang="en-US" dirty="0"/>
              <a:t>–----------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Coach for Tiger Woods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Paul Annacone </a:t>
            </a:r>
            <a:r>
              <a:rPr lang="en-US" dirty="0"/>
              <a:t>–------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Coach for Roger Federer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b="1" dirty="0"/>
              <a:t>Derron Herah </a:t>
            </a:r>
            <a:r>
              <a:rPr lang="en-US" dirty="0"/>
              <a:t>–--------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Coach Elaine Thompson-Herah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Erin Virtue </a:t>
            </a:r>
            <a:r>
              <a:rPr lang="en-US" dirty="0"/>
              <a:t>–------------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CA" dirty="0"/>
              <a:t> Setter coach (USA Women’s VB National Team)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b="1" dirty="0"/>
          </a:p>
          <a:p>
            <a:endParaRPr lang="en-US" b="1" dirty="0"/>
          </a:p>
          <a:p>
            <a:pPr algn="ctr"/>
            <a:r>
              <a:rPr lang="en-US" b="1" i="1" dirty="0">
                <a:solidFill>
                  <a:srgbClr val="0070C0"/>
                </a:solidFill>
              </a:rPr>
              <a:t>Even the best in world have coaches.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2524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5D746-C502-454E-8A0C-344AAE33B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8732CC-06C8-CF4F-9DDE-C36EBD79647B}"/>
              </a:ext>
            </a:extLst>
          </p:cNvPr>
          <p:cNvSpPr txBox="1"/>
          <p:nvPr/>
        </p:nvSpPr>
        <p:spPr>
          <a:xfrm>
            <a:off x="2871788" y="23431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093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5D746-C502-454E-8A0C-344AAE33B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8732CC-06C8-CF4F-9DDE-C36EBD79647B}"/>
              </a:ext>
            </a:extLst>
          </p:cNvPr>
          <p:cNvSpPr txBox="1"/>
          <p:nvPr/>
        </p:nvSpPr>
        <p:spPr>
          <a:xfrm>
            <a:off x="2871788" y="23431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9029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5D746-C502-454E-8A0C-344AAE33B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8732CC-06C8-CF4F-9DDE-C36EBD79647B}"/>
              </a:ext>
            </a:extLst>
          </p:cNvPr>
          <p:cNvSpPr txBox="1"/>
          <p:nvPr/>
        </p:nvSpPr>
        <p:spPr>
          <a:xfrm>
            <a:off x="2871788" y="23431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8213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5D746-C502-454E-8A0C-344AAE33B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8732CC-06C8-CF4F-9DDE-C36EBD79647B}"/>
              </a:ext>
            </a:extLst>
          </p:cNvPr>
          <p:cNvSpPr txBox="1"/>
          <p:nvPr/>
        </p:nvSpPr>
        <p:spPr>
          <a:xfrm>
            <a:off x="2871788" y="23431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2443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 fontScale="77500" lnSpcReduction="20000"/>
          </a:bodyPr>
          <a:lstStyle/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en-US" b="1" dirty="0"/>
              <a:t>Referee Coaching Quadrant Overview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  <a:p>
            <a:pPr algn="l"/>
            <a:r>
              <a:rPr lang="en-US" sz="2000" b="1" dirty="0"/>
              <a:t>Quadrant 1 – Beginning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This is defined as the referee beginning a new stage of the their refereeing career – i.e.. Level 1 first competition or  Level 4 attending their first USport/CCAA National Championship The coaching at this stage is more supporting the technical and mechanics, referee coaching provide direction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/>
              <a:t>Quadrant 2 – Developing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This is defined as the referee who on their refereeing journey and beginning to feel comfortable in their role as a referee. The coaching at this stage is about building confidence and encouraging the referee in a collaborative fashion to continue with their growth</a:t>
            </a:r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5D746-C502-454E-8A0C-344AAE33B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8732CC-06C8-CF4F-9DDE-C36EBD79647B}"/>
              </a:ext>
            </a:extLst>
          </p:cNvPr>
          <p:cNvSpPr txBox="1"/>
          <p:nvPr/>
        </p:nvSpPr>
        <p:spPr>
          <a:xfrm>
            <a:off x="2871788" y="23431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812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8FC17-0877-0147-B9D1-32E07A880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C4E886-0904-6444-990A-79D881A84B60}"/>
              </a:ext>
            </a:extLst>
          </p:cNvPr>
          <p:cNvSpPr txBox="1"/>
          <p:nvPr/>
        </p:nvSpPr>
        <p:spPr>
          <a:xfrm>
            <a:off x="497749" y="2477729"/>
            <a:ext cx="7981155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What is the purpose of a NORCECA Referee Coach?</a:t>
            </a:r>
          </a:p>
          <a:p>
            <a:endParaRPr lang="en-CA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A" dirty="0"/>
              <a:t>To improve individual performance (Technically, Tactically, Mechanically, Psychologically and Mentally)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A" dirty="0"/>
              <a:t>To enhance the experience of being a referee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A" dirty="0"/>
              <a:t>To encourage and assist the referee to be the best they can be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A" dirty="0"/>
              <a:t>To improve the service to the players and the game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652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B6E40-649D-8F40-8526-376206CC7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672658-E0E4-F249-9F2C-1D713875D1E1}"/>
              </a:ext>
            </a:extLst>
          </p:cNvPr>
          <p:cNvSpPr txBox="1"/>
          <p:nvPr/>
        </p:nvSpPr>
        <p:spPr>
          <a:xfrm>
            <a:off x="532076" y="2181726"/>
            <a:ext cx="7946828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As a Referee Coach – Points to Consider</a:t>
            </a:r>
          </a:p>
          <a:p>
            <a:pPr algn="r"/>
            <a:endParaRPr lang="en-US" sz="1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It is important to know exactly who we are coaching, so that we adjust our approach and content accordingly.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Referees come with various degrees of experience; therefore, advice given, and the level of performance expected must meet the competition and the referee’s ability.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When coaching - the same core message must be delivered to all referees based upon FIVB Referee Pathway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task of the referee is to support the match. Players manage the ball – referees make sure that the players decide the match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267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4ECBED-10AD-E348-A14E-00F165D90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0315DC-AACB-A44B-B94A-751A9F2E9EF8}"/>
              </a:ext>
            </a:extLst>
          </p:cNvPr>
          <p:cNvSpPr txBox="1"/>
          <p:nvPr/>
        </p:nvSpPr>
        <p:spPr>
          <a:xfrm>
            <a:off x="497749" y="2213811"/>
            <a:ext cx="79811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Difference between Mentor and Coach</a:t>
            </a:r>
          </a:p>
          <a:p>
            <a:pPr algn="r"/>
            <a:endParaRPr 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It is important to appreciate the difference between a coach and a mentor: </a:t>
            </a:r>
          </a:p>
          <a:p>
            <a:endParaRPr lang="en-GB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As a mentor, you may give advice to help a referee grow and develop</a:t>
            </a:r>
          </a:p>
          <a:p>
            <a:pPr lvl="1"/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As a coach, your task is to give the referee the space to find his/ her own solutions to problems experienced when managing a match and help them  achieve their highest potential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999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7ABFF-62CB-694F-A512-E90D2E6C6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BB352A-6670-9242-8532-45F453765000}"/>
              </a:ext>
            </a:extLst>
          </p:cNvPr>
          <p:cNvSpPr txBox="1"/>
          <p:nvPr/>
        </p:nvSpPr>
        <p:spPr>
          <a:xfrm>
            <a:off x="497749" y="1776768"/>
            <a:ext cx="79811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Characteristics of a Volleyball Referee Coach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 leader – experienced at top level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Calming Influence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Listening/Good listener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Knowledgeable (Technically, and Mechanically in the application of the rules)</a:t>
            </a:r>
          </a:p>
          <a:p>
            <a:r>
              <a:rPr lang="en-GB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Respected 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Probing/Questioning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Setting personal high standards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7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E3F401-0A7E-C540-9983-959E7FF70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1CE486-EB0D-7642-95CB-C621CEBBFACE}"/>
              </a:ext>
            </a:extLst>
          </p:cNvPr>
          <p:cNvSpPr txBox="1"/>
          <p:nvPr/>
        </p:nvSpPr>
        <p:spPr>
          <a:xfrm>
            <a:off x="642937" y="1776767"/>
            <a:ext cx="76079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Where we have come from: </a:t>
            </a:r>
            <a:r>
              <a:rPr lang="en-US" i="1" dirty="0"/>
              <a:t>Original FIVB Referee Evaluation Form</a:t>
            </a:r>
          </a:p>
          <a:p>
            <a:endParaRPr lang="en-US" i="1" dirty="0"/>
          </a:p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6DC66F1-68FB-D04C-BEEB-22A9886F9E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5115" y="2716695"/>
            <a:ext cx="5268085" cy="343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498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1069621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Where we have come from:</a:t>
            </a:r>
          </a:p>
          <a:p>
            <a:pPr algn="l"/>
            <a:endParaRPr lang="en-US" sz="1800" b="1" i="1" dirty="0">
              <a:solidFill>
                <a:schemeClr val="tx1"/>
              </a:solidFill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b="1" i="1" dirty="0">
                <a:solidFill>
                  <a:schemeClr val="tx1"/>
                </a:solidFill>
              </a:rPr>
              <a:t>The rater - </a:t>
            </a:r>
            <a:r>
              <a:rPr lang="en-US" sz="1800" i="1" dirty="0">
                <a:solidFill>
                  <a:schemeClr val="tx1"/>
                </a:solidFill>
              </a:rPr>
              <a:t>Focus was on deducting points &amp; no rewards for good decisions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b="1" i="1" dirty="0">
                <a:solidFill>
                  <a:schemeClr val="tx1"/>
                </a:solidFill>
              </a:rPr>
              <a:t>The referee </a:t>
            </a:r>
            <a:r>
              <a:rPr lang="en-US" sz="1800" i="1" dirty="0">
                <a:solidFill>
                  <a:schemeClr val="tx1"/>
                </a:solidFill>
              </a:rPr>
              <a:t>– Stressful and some focus remained on past mistakes not on development</a:t>
            </a:r>
          </a:p>
          <a:p>
            <a:pPr algn="l"/>
            <a:endParaRPr lang="en-US" sz="1800" i="1" dirty="0">
              <a:solidFill>
                <a:schemeClr val="tx1"/>
              </a:solidFill>
            </a:endParaRPr>
          </a:p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C7FDAE-56AF-B946-9D8E-4ECAD84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8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F9A80E-1654-D944-ACE2-43BF8548AC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7748" y="2757488"/>
            <a:ext cx="7981155" cy="354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367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CCD48F-3174-0845-ADF6-2D2C9BF6C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68C99E-8CA0-6541-A203-D231C49757F0}"/>
              </a:ext>
            </a:extLst>
          </p:cNvPr>
          <p:cNvSpPr txBox="1"/>
          <p:nvPr/>
        </p:nvSpPr>
        <p:spPr>
          <a:xfrm>
            <a:off x="497749" y="1599076"/>
            <a:ext cx="16882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FIVB Referee Performance Form (R4)</a:t>
            </a:r>
          </a:p>
          <a:p>
            <a:r>
              <a:rPr lang="en-US" b="1" dirty="0"/>
              <a:t>2022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1DEF478-3E53-9C4E-B326-2A10CE9D3E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66694" y="1539089"/>
            <a:ext cx="3419806" cy="4667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66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8809</TotalTime>
  <Words>1190</Words>
  <Application>Microsoft Macintosh PowerPoint</Application>
  <PresentationFormat>On-screen Show (4:3)</PresentationFormat>
  <Paragraphs>247</Paragraphs>
  <Slides>24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Lato Light</vt:lpstr>
      <vt:lpstr>Poppins</vt:lpstr>
      <vt:lpstr>Poppins SemiBold</vt:lpstr>
      <vt:lpstr>Office Theme</vt:lpstr>
      <vt:lpstr>Document</vt:lpstr>
      <vt:lpstr>NORCECA Refereeing Commission</vt:lpstr>
      <vt:lpstr>NORCECA Refereeing Commission</vt:lpstr>
      <vt:lpstr>NORCECA Refereeing Commission</vt:lpstr>
      <vt:lpstr>NORCECA Refereeing Commission</vt:lpstr>
      <vt:lpstr>NORCECA Refereeing Commission</vt:lpstr>
      <vt:lpstr>NORCECA Refereeing Commission</vt:lpstr>
      <vt:lpstr>NORCECA Refereeing Commission</vt:lpstr>
      <vt:lpstr>NORCECA Refereeing Commission</vt:lpstr>
      <vt:lpstr>NORCECA Refereeing Commission</vt:lpstr>
      <vt:lpstr>NORCECA Refereeing Commission</vt:lpstr>
      <vt:lpstr>PowerPoint Presentation</vt:lpstr>
      <vt:lpstr>NORCECA Refereeing Commission</vt:lpstr>
      <vt:lpstr>NORCECA Refereeing Commission</vt:lpstr>
      <vt:lpstr>NORCECA Refereeing Commission</vt:lpstr>
      <vt:lpstr>NORCECA Refereeing Commission</vt:lpstr>
      <vt:lpstr>NORCECA Refereeing Commission</vt:lpstr>
      <vt:lpstr>NORCECA Refereeing Commission</vt:lpstr>
      <vt:lpstr>NORCECA Refereeing Commission</vt:lpstr>
      <vt:lpstr>NORCECA Refereeing Commission</vt:lpstr>
      <vt:lpstr>NORCECA Refereeing Commission</vt:lpstr>
      <vt:lpstr>NORCECA Refereeing Commission</vt:lpstr>
      <vt:lpstr>NORCECA Refereeing Commission</vt:lpstr>
      <vt:lpstr>NORCECA Refereeing Commission</vt:lpstr>
      <vt:lpstr>NORCECA Refereeing Commission</vt:lpstr>
    </vt:vector>
  </TitlesOfParts>
  <Company>The OCP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Guy Bradbury</dc:creator>
  <cp:lastModifiedBy>Guy Bradbury</cp:lastModifiedBy>
  <cp:revision>43</cp:revision>
  <dcterms:created xsi:type="dcterms:W3CDTF">2020-11-15T13:45:45Z</dcterms:created>
  <dcterms:modified xsi:type="dcterms:W3CDTF">2022-05-02T13:50:59Z</dcterms:modified>
</cp:coreProperties>
</file>