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8" r:id="rId3"/>
    <p:sldId id="257" r:id="rId4"/>
    <p:sldId id="259" r:id="rId5"/>
    <p:sldId id="269" r:id="rId6"/>
    <p:sldId id="27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p:restoredTop sz="94742"/>
  </p:normalViewPr>
  <p:slideViewPr>
    <p:cSldViewPr snapToGrid="0" snapToObjects="1">
      <p:cViewPr>
        <p:scale>
          <a:sx n="118" d="100"/>
          <a:sy n="118" d="100"/>
        </p:scale>
        <p:origin x="928" y="-1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026E2A-0CF4-0144-8E2F-7C2DE90618C2}" type="datetimeFigureOut">
              <a:rPr lang="en-US" smtClean="0"/>
              <a:t>5/7/22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4C9FF7-04A8-1D40-A3B8-01AFEB456AC2}" type="slidenum">
              <a:rPr lang="en-US" smtClean="0"/>
              <a:t>‹#›</a:t>
            </a:fld>
            <a:endParaRPr lang="en-US" dirty="0"/>
          </a:p>
        </p:txBody>
      </p:sp>
    </p:spTree>
    <p:extLst>
      <p:ext uri="{BB962C8B-B14F-4D97-AF65-F5344CB8AC3E}">
        <p14:creationId xmlns:p14="http://schemas.microsoft.com/office/powerpoint/2010/main" val="24901980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C9FF7-04A8-1D40-A3B8-01AFEB456AC2}" type="slidenum">
              <a:rPr lang="en-US" smtClean="0"/>
              <a:t>2</a:t>
            </a:fld>
            <a:endParaRPr lang="en-US" dirty="0"/>
          </a:p>
        </p:txBody>
      </p:sp>
    </p:spTree>
    <p:extLst>
      <p:ext uri="{BB962C8B-B14F-4D97-AF65-F5344CB8AC3E}">
        <p14:creationId xmlns:p14="http://schemas.microsoft.com/office/powerpoint/2010/main" val="395408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C9FF7-04A8-1D40-A3B8-01AFEB456AC2}" type="slidenum">
              <a:rPr lang="en-US" smtClean="0"/>
              <a:t>3</a:t>
            </a:fld>
            <a:endParaRPr lang="en-US" dirty="0"/>
          </a:p>
        </p:txBody>
      </p:sp>
    </p:spTree>
    <p:extLst>
      <p:ext uri="{BB962C8B-B14F-4D97-AF65-F5344CB8AC3E}">
        <p14:creationId xmlns:p14="http://schemas.microsoft.com/office/powerpoint/2010/main" val="3937979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C9FF7-04A8-1D40-A3B8-01AFEB456AC2}" type="slidenum">
              <a:rPr lang="en-US" smtClean="0"/>
              <a:t>4</a:t>
            </a:fld>
            <a:endParaRPr lang="en-US" dirty="0"/>
          </a:p>
        </p:txBody>
      </p:sp>
    </p:spTree>
    <p:extLst>
      <p:ext uri="{BB962C8B-B14F-4D97-AF65-F5344CB8AC3E}">
        <p14:creationId xmlns:p14="http://schemas.microsoft.com/office/powerpoint/2010/main" val="4031064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C9FF7-04A8-1D40-A3B8-01AFEB456AC2}" type="slidenum">
              <a:rPr lang="en-US" smtClean="0"/>
              <a:t>5</a:t>
            </a:fld>
            <a:endParaRPr lang="en-US" dirty="0"/>
          </a:p>
        </p:txBody>
      </p:sp>
    </p:spTree>
    <p:extLst>
      <p:ext uri="{BB962C8B-B14F-4D97-AF65-F5344CB8AC3E}">
        <p14:creationId xmlns:p14="http://schemas.microsoft.com/office/powerpoint/2010/main" val="1683783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C9FF7-04A8-1D40-A3B8-01AFEB456AC2}" type="slidenum">
              <a:rPr lang="en-US" smtClean="0"/>
              <a:t>6</a:t>
            </a:fld>
            <a:endParaRPr lang="en-US" dirty="0"/>
          </a:p>
        </p:txBody>
      </p:sp>
    </p:spTree>
    <p:extLst>
      <p:ext uri="{BB962C8B-B14F-4D97-AF65-F5344CB8AC3E}">
        <p14:creationId xmlns:p14="http://schemas.microsoft.com/office/powerpoint/2010/main" val="2965417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1F6C92D9-F4FD-7844-86C6-70141FFD2269}" type="datetime1">
              <a:rPr lang="en-CA" smtClean="0"/>
              <a:t>2022-05-07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995861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5104AB35-704A-1644-83D4-AECE8266130D}" type="datetime1">
              <a:rPr lang="en-CA" smtClean="0"/>
              <a:t>2022-05-07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407394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54E80DFE-92DB-084A-8A95-094AE2971E07}" type="datetime1">
              <a:rPr lang="en-CA" smtClean="0"/>
              <a:t>2022-05-07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30440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3B630585-F44B-9046-AE4B-08F2A0FCA1AB}" type="datetime1">
              <a:rPr lang="en-CA" smtClean="0"/>
              <a:t>2022-05-07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3599065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F61780F7-FAE9-514F-931A-31D0BB4B0D88}" type="datetime1">
              <a:rPr lang="en-CA" smtClean="0"/>
              <a:t>2022-05-07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4106263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E9C633B1-3D05-4342-A8C6-60DC8F1A1E38}" type="datetime1">
              <a:rPr lang="en-CA" smtClean="0"/>
              <a:t>2022-05-07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60300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A871AB3D-B722-054C-B49B-707D0D54EC24}" type="datetime1">
              <a:rPr lang="en-CA" smtClean="0"/>
              <a:t>2022-05-07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1661334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CB95574D-45FC-6E4D-A471-C557031699E3}" type="datetime1">
              <a:rPr lang="en-CA" smtClean="0"/>
              <a:t>2022-05-07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46187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3B62A-3567-BA47-9948-12E0174EF1A8}" type="datetime1">
              <a:rPr lang="en-CA" smtClean="0"/>
              <a:t>2022-05-07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367567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8315C9A7-592E-4149-8F07-42D4D3CD5CE3}" type="datetime1">
              <a:rPr lang="en-CA" smtClean="0"/>
              <a:t>2022-05-07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409564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CD0553-DB1A-6E42-A7AE-4CCAFC1C86C7}" type="datetime1">
              <a:rPr lang="en-CA" smtClean="0"/>
              <a:t>2022-05-07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2FCC15-3640-CA40-A5F3-8B3A66680377}" type="slidenum">
              <a:rPr lang="en-US" smtClean="0"/>
              <a:t>‹#›</a:t>
            </a:fld>
            <a:endParaRPr lang="en-US" dirty="0"/>
          </a:p>
        </p:txBody>
      </p:sp>
    </p:spTree>
    <p:extLst>
      <p:ext uri="{BB962C8B-B14F-4D97-AF65-F5344CB8AC3E}">
        <p14:creationId xmlns:p14="http://schemas.microsoft.com/office/powerpoint/2010/main" val="399259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93F55-2AD9-3348-AB62-AF2D2A0A88B0}" type="datetime1">
              <a:rPr lang="en-CA" smtClean="0"/>
              <a:t>2022-05-07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FCC15-3640-CA40-A5F3-8B3A66680377}" type="slidenum">
              <a:rPr lang="en-US" smtClean="0"/>
              <a:t>‹#›</a:t>
            </a:fld>
            <a:endParaRPr lang="en-US" dirty="0"/>
          </a:p>
        </p:txBody>
      </p:sp>
    </p:spTree>
    <p:extLst>
      <p:ext uri="{BB962C8B-B14F-4D97-AF65-F5344CB8AC3E}">
        <p14:creationId xmlns:p14="http://schemas.microsoft.com/office/powerpoint/2010/main" val="2836786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853397"/>
            <a:ext cx="7981155" cy="3516045"/>
          </a:xfrm>
        </p:spPr>
        <p:txBody>
          <a:bodyPr>
            <a:normAutofit fontScale="77500" lnSpcReduction="20000"/>
          </a:bodyPr>
          <a:lstStyle/>
          <a:p>
            <a:endParaRPr lang="en-US" dirty="0"/>
          </a:p>
          <a:p>
            <a:pPr algn="r"/>
            <a:endParaRPr lang="en-US" sz="1200" dirty="0"/>
          </a:p>
          <a:p>
            <a:endParaRPr lang="en-CA" b="1" dirty="0">
              <a:solidFill>
                <a:schemeClr val="tx1"/>
              </a:solidFill>
            </a:endParaRPr>
          </a:p>
          <a:p>
            <a:r>
              <a:rPr lang="en-CA" b="1" dirty="0">
                <a:solidFill>
                  <a:schemeClr val="tx1"/>
                </a:solidFill>
              </a:rPr>
              <a:t> NORCECA Referee Coach Administrative Duties</a:t>
            </a:r>
            <a:r>
              <a:rPr lang="en-CA" dirty="0">
                <a:solidFill>
                  <a:schemeClr val="tx1"/>
                </a:solidFill>
              </a:rPr>
              <a:t> </a:t>
            </a:r>
          </a:p>
          <a:p>
            <a:endParaRPr lang="en-CA" b="1" dirty="0">
              <a:solidFill>
                <a:schemeClr val="tx1"/>
              </a:solidFill>
            </a:endParaRPr>
          </a:p>
          <a:p>
            <a:r>
              <a:rPr lang="en-CA" b="1" dirty="0">
                <a:solidFill>
                  <a:schemeClr val="tx1"/>
                </a:solidFill>
              </a:rPr>
              <a:t>An Overview</a:t>
            </a:r>
          </a:p>
          <a:p>
            <a:pPr algn="r"/>
            <a:endParaRPr lang="en-US" dirty="0">
              <a:solidFill>
                <a:schemeClr val="tx1"/>
              </a:solidFill>
            </a:endParaRPr>
          </a:p>
          <a:p>
            <a:pPr algn="r"/>
            <a:endParaRPr lang="en-US" sz="2000" dirty="0">
              <a:solidFill>
                <a:schemeClr val="tx1"/>
              </a:solidFill>
            </a:endParaRPr>
          </a:p>
          <a:p>
            <a:pPr algn="r"/>
            <a:endParaRPr lang="en-US" sz="2000" dirty="0">
              <a:solidFill>
                <a:schemeClr val="tx1"/>
              </a:solidFill>
            </a:endParaRPr>
          </a:p>
          <a:p>
            <a:pPr algn="r"/>
            <a:r>
              <a:rPr lang="en-US" sz="2000" dirty="0">
                <a:solidFill>
                  <a:schemeClr val="tx1"/>
                </a:solidFill>
              </a:rPr>
              <a:t>Jorge Villaobos/Guy Bradbury</a:t>
            </a:r>
          </a:p>
          <a:p>
            <a:pPr algn="r"/>
            <a:r>
              <a:rPr lang="en-US" sz="2000" dirty="0">
                <a:solidFill>
                  <a:schemeClr val="tx1"/>
                </a:solidFill>
              </a:rPr>
              <a:t>May 7, 2022</a:t>
            </a:r>
          </a:p>
          <a:p>
            <a:endParaRPr lang="en-US" dirty="0">
              <a:solidFill>
                <a:schemeClr val="tx1"/>
              </a:solidFill>
            </a:endParaRPr>
          </a:p>
        </p:txBody>
      </p:sp>
      <p:pic>
        <p:nvPicPr>
          <p:cNvPr id="6" name="Picture 5"/>
          <p:cNvPicPr>
            <a:picLocks noChangeAspect="1"/>
          </p:cNvPicPr>
          <p:nvPr/>
        </p:nvPicPr>
        <p:blipFill>
          <a:blip r:embed="rId2"/>
          <a:stretch>
            <a:fillRect/>
          </a:stretch>
        </p:blipFill>
        <p:spPr>
          <a:xfrm>
            <a:off x="227840" y="240256"/>
            <a:ext cx="1638300" cy="1028700"/>
          </a:xfrm>
          <a:prstGeom prst="rect">
            <a:avLst/>
          </a:prstGeom>
        </p:spPr>
      </p:pic>
      <p:pic>
        <p:nvPicPr>
          <p:cNvPr id="9" name="Picture 8"/>
          <p:cNvPicPr>
            <a:picLocks noChangeAspect="1"/>
          </p:cNvPicPr>
          <p:nvPr/>
        </p:nvPicPr>
        <p:blipFill>
          <a:blip r:embed="rId3"/>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D853D3B5-6B39-8F41-8C6F-8BC085D8BB3A}"/>
              </a:ext>
            </a:extLst>
          </p:cNvPr>
          <p:cNvSpPr>
            <a:spLocks noGrp="1"/>
          </p:cNvSpPr>
          <p:nvPr>
            <p:ph type="sldNum" sz="quarter" idx="12"/>
          </p:nvPr>
        </p:nvSpPr>
        <p:spPr/>
        <p:txBody>
          <a:bodyPr/>
          <a:lstStyle/>
          <a:p>
            <a:fld id="{C62FCC15-3640-CA40-A5F3-8B3A66680377}" type="slidenum">
              <a:rPr lang="en-US" smtClean="0"/>
              <a:t>1</a:t>
            </a:fld>
            <a:endParaRPr lang="en-US" dirty="0"/>
          </a:p>
        </p:txBody>
      </p:sp>
    </p:spTree>
    <p:extLst>
      <p:ext uri="{BB962C8B-B14F-4D97-AF65-F5344CB8AC3E}">
        <p14:creationId xmlns:p14="http://schemas.microsoft.com/office/powerpoint/2010/main" val="3673251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687867"/>
            <a:ext cx="8294167" cy="4884830"/>
          </a:xfrm>
        </p:spPr>
        <p:txBody>
          <a:bodyPr>
            <a:normAutofit/>
          </a:bodyPr>
          <a:lstStyle/>
          <a:p>
            <a:pPr algn="l"/>
            <a:endParaRPr lang="en-US" sz="3000" dirty="0">
              <a:solidFill>
                <a:schemeClr val="tx2">
                  <a:lumMod val="60000"/>
                  <a:lumOff val="40000"/>
                </a:schemeClr>
              </a:solidFill>
            </a:endParaRPr>
          </a:p>
          <a:p>
            <a:pPr algn="l"/>
            <a:endParaRPr lang="en-US" dirty="0"/>
          </a:p>
          <a:p>
            <a:pPr algn="l"/>
            <a:endParaRPr lang="en-US" dirty="0"/>
          </a:p>
        </p:txBody>
      </p:sp>
      <p:pic>
        <p:nvPicPr>
          <p:cNvPr id="6" name="Picture 5"/>
          <p:cNvPicPr>
            <a:picLocks noChangeAspect="1"/>
          </p:cNvPicPr>
          <p:nvPr/>
        </p:nvPicPr>
        <p:blipFill>
          <a:blip r:embed="rId3"/>
          <a:stretch>
            <a:fillRect/>
          </a:stretch>
        </p:blipFill>
        <p:spPr>
          <a:xfrm>
            <a:off x="227840" y="240256"/>
            <a:ext cx="1638300" cy="1028700"/>
          </a:xfrm>
          <a:prstGeom prst="rect">
            <a:avLst/>
          </a:prstGeom>
        </p:spPr>
      </p:pic>
      <p:pic>
        <p:nvPicPr>
          <p:cNvPr id="9" name="Picture 8"/>
          <p:cNvPicPr>
            <a:picLocks noChangeAspect="1"/>
          </p:cNvPicPr>
          <p:nvPr/>
        </p:nvPicPr>
        <p:blipFill>
          <a:blip r:embed="rId4"/>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F95BD41B-A343-1F4F-A8C8-2B2643B03EC4}"/>
              </a:ext>
            </a:extLst>
          </p:cNvPr>
          <p:cNvSpPr>
            <a:spLocks noGrp="1"/>
          </p:cNvSpPr>
          <p:nvPr>
            <p:ph type="sldNum" sz="quarter" idx="12"/>
          </p:nvPr>
        </p:nvSpPr>
        <p:spPr/>
        <p:txBody>
          <a:bodyPr/>
          <a:lstStyle/>
          <a:p>
            <a:fld id="{C62FCC15-3640-CA40-A5F3-8B3A66680377}" type="slidenum">
              <a:rPr lang="en-US" smtClean="0"/>
              <a:t>2</a:t>
            </a:fld>
            <a:endParaRPr lang="en-US" dirty="0"/>
          </a:p>
        </p:txBody>
      </p:sp>
      <p:sp>
        <p:nvSpPr>
          <p:cNvPr id="5" name="TextBox 4">
            <a:extLst>
              <a:ext uri="{FF2B5EF4-FFF2-40B4-BE49-F238E27FC236}">
                <a16:creationId xmlns:a16="http://schemas.microsoft.com/office/drawing/2014/main" id="{5A22BBBC-752D-704C-993B-07F6A7DEE11C}"/>
              </a:ext>
            </a:extLst>
          </p:cNvPr>
          <p:cNvSpPr txBox="1"/>
          <p:nvPr/>
        </p:nvSpPr>
        <p:spPr>
          <a:xfrm>
            <a:off x="532077" y="2109850"/>
            <a:ext cx="7946828" cy="4555093"/>
          </a:xfrm>
          <a:prstGeom prst="rect">
            <a:avLst/>
          </a:prstGeom>
          <a:noFill/>
        </p:spPr>
        <p:txBody>
          <a:bodyPr wrap="square" rtlCol="0">
            <a:spAutoFit/>
          </a:bodyPr>
          <a:lstStyle/>
          <a:p>
            <a:r>
              <a:rPr lang="en-CA" b="1" dirty="0"/>
              <a:t>NORCECA Referee Coach Responsibilities – Beach Volleyball and Volleyball</a:t>
            </a:r>
          </a:p>
          <a:p>
            <a:endParaRPr lang="en-CA" b="1" dirty="0"/>
          </a:p>
          <a:p>
            <a:pPr marL="285750" indent="-285750" algn="just">
              <a:buFont typeface="Arial" panose="020B0604020202020204" pitchFamily="34" charset="0"/>
              <a:buChar char="•"/>
            </a:pPr>
            <a:r>
              <a:rPr lang="en-CA" dirty="0"/>
              <a:t>If possible, create a WhatsApp group to communicate pre-competition information and help prepare the referees</a:t>
            </a:r>
          </a:p>
          <a:p>
            <a:pPr algn="just"/>
            <a:endParaRPr lang="en-CA" dirty="0"/>
          </a:p>
          <a:p>
            <a:pPr marL="285750" indent="-285750" algn="just">
              <a:buFont typeface="Arial" panose="020B0604020202020204" pitchFamily="34" charset="0"/>
              <a:buChar char="•"/>
            </a:pPr>
            <a:r>
              <a:rPr lang="en-CA" dirty="0"/>
              <a:t>Upon arrival, along with the Technical Delegate inspect the playing venue and make sure that all required equipment is present and that the court(s) are prepared and ready for play</a:t>
            </a:r>
          </a:p>
          <a:p>
            <a:pPr algn="just"/>
            <a:endParaRPr lang="en-CA" dirty="0"/>
          </a:p>
          <a:p>
            <a:pPr marL="285750" indent="-285750" algn="just">
              <a:buFont typeface="Arial" panose="020B0604020202020204" pitchFamily="34" charset="0"/>
              <a:buChar char="•"/>
            </a:pPr>
            <a:r>
              <a:rPr lang="en-CA" dirty="0"/>
              <a:t>Before the Technical/Preliminary Meeting, conduct the mandatory Referee clinic including all the Referees, Scorers and Line Judges, if possible</a:t>
            </a:r>
          </a:p>
          <a:p>
            <a:pPr algn="just"/>
            <a:endParaRPr lang="en-CA" dirty="0"/>
          </a:p>
          <a:p>
            <a:pPr marL="285750" indent="-285750" algn="just">
              <a:buFont typeface="Arial" panose="020B0604020202020204" pitchFamily="34" charset="0"/>
              <a:buChar char="•"/>
            </a:pPr>
            <a:r>
              <a:rPr lang="en-CA" dirty="0"/>
              <a:t>During the Technical/ Preliminary Meeting, informs that coaches/player(s) of any Rules-Regulations matters</a:t>
            </a:r>
          </a:p>
          <a:p>
            <a:pPr marL="457200" indent="-457200">
              <a:buFont typeface="+mj-lt"/>
              <a:buAutoNum type="arabicPeriod"/>
            </a:pPr>
            <a:endParaRPr lang="en-CA" sz="2000" dirty="0"/>
          </a:p>
          <a:p>
            <a:endParaRPr lang="en-US" dirty="0"/>
          </a:p>
        </p:txBody>
      </p:sp>
    </p:spTree>
    <p:extLst>
      <p:ext uri="{BB962C8B-B14F-4D97-AF65-F5344CB8AC3E}">
        <p14:creationId xmlns:p14="http://schemas.microsoft.com/office/powerpoint/2010/main" val="415331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687867"/>
            <a:ext cx="8294167" cy="4884830"/>
          </a:xfrm>
        </p:spPr>
        <p:txBody>
          <a:bodyPr>
            <a:normAutofit/>
          </a:bodyPr>
          <a:lstStyle/>
          <a:p>
            <a:pPr algn="l"/>
            <a:endParaRPr lang="en-US" sz="3000" dirty="0">
              <a:solidFill>
                <a:schemeClr val="tx2">
                  <a:lumMod val="60000"/>
                  <a:lumOff val="40000"/>
                </a:schemeClr>
              </a:solidFill>
            </a:endParaRPr>
          </a:p>
          <a:p>
            <a:pPr algn="l"/>
            <a:endParaRPr lang="en-US" dirty="0"/>
          </a:p>
          <a:p>
            <a:pPr algn="l"/>
            <a:endParaRPr lang="en-US" dirty="0"/>
          </a:p>
        </p:txBody>
      </p:sp>
      <p:pic>
        <p:nvPicPr>
          <p:cNvPr id="6" name="Picture 5"/>
          <p:cNvPicPr>
            <a:picLocks noChangeAspect="1"/>
          </p:cNvPicPr>
          <p:nvPr/>
        </p:nvPicPr>
        <p:blipFill>
          <a:blip r:embed="rId3"/>
          <a:stretch>
            <a:fillRect/>
          </a:stretch>
        </p:blipFill>
        <p:spPr>
          <a:xfrm>
            <a:off x="227840" y="240256"/>
            <a:ext cx="1638300" cy="1028700"/>
          </a:xfrm>
          <a:prstGeom prst="rect">
            <a:avLst/>
          </a:prstGeom>
        </p:spPr>
      </p:pic>
      <p:pic>
        <p:nvPicPr>
          <p:cNvPr id="9" name="Picture 8"/>
          <p:cNvPicPr>
            <a:picLocks noChangeAspect="1"/>
          </p:cNvPicPr>
          <p:nvPr/>
        </p:nvPicPr>
        <p:blipFill>
          <a:blip r:embed="rId4"/>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F95BD41B-A343-1F4F-A8C8-2B2643B03EC4}"/>
              </a:ext>
            </a:extLst>
          </p:cNvPr>
          <p:cNvSpPr>
            <a:spLocks noGrp="1"/>
          </p:cNvSpPr>
          <p:nvPr>
            <p:ph type="sldNum" sz="quarter" idx="12"/>
          </p:nvPr>
        </p:nvSpPr>
        <p:spPr/>
        <p:txBody>
          <a:bodyPr/>
          <a:lstStyle/>
          <a:p>
            <a:fld id="{C62FCC15-3640-CA40-A5F3-8B3A66680377}" type="slidenum">
              <a:rPr lang="en-US" smtClean="0"/>
              <a:t>3</a:t>
            </a:fld>
            <a:endParaRPr lang="en-US" dirty="0"/>
          </a:p>
        </p:txBody>
      </p:sp>
      <p:sp>
        <p:nvSpPr>
          <p:cNvPr id="5" name="TextBox 4">
            <a:extLst>
              <a:ext uri="{FF2B5EF4-FFF2-40B4-BE49-F238E27FC236}">
                <a16:creationId xmlns:a16="http://schemas.microsoft.com/office/drawing/2014/main" id="{5A22BBBC-752D-704C-993B-07F6A7DEE11C}"/>
              </a:ext>
            </a:extLst>
          </p:cNvPr>
          <p:cNvSpPr txBox="1"/>
          <p:nvPr/>
        </p:nvSpPr>
        <p:spPr>
          <a:xfrm>
            <a:off x="532077" y="2109850"/>
            <a:ext cx="7946828" cy="5293757"/>
          </a:xfrm>
          <a:prstGeom prst="rect">
            <a:avLst/>
          </a:prstGeom>
          <a:noFill/>
        </p:spPr>
        <p:txBody>
          <a:bodyPr wrap="square" rtlCol="0">
            <a:spAutoFit/>
          </a:bodyPr>
          <a:lstStyle/>
          <a:p>
            <a:r>
              <a:rPr lang="en-CA" b="1" dirty="0"/>
              <a:t>NORCECA Referee Coach Responsibilities – Beach Volleyball and Volleyball</a:t>
            </a:r>
          </a:p>
          <a:p>
            <a:endParaRPr lang="en-CA" b="1" dirty="0"/>
          </a:p>
          <a:p>
            <a:pPr marL="285750" indent="-285750" algn="just">
              <a:buFont typeface="Arial" panose="020B0604020202020204" pitchFamily="34" charset="0"/>
              <a:buChar char="•"/>
            </a:pPr>
            <a:r>
              <a:rPr lang="en-CA" sz="1600" dirty="0"/>
              <a:t>During the competition, prepare Referee nominations for all matches</a:t>
            </a:r>
          </a:p>
          <a:p>
            <a:pPr algn="just"/>
            <a:endParaRPr lang="en-CA" sz="1600" dirty="0"/>
          </a:p>
          <a:p>
            <a:pPr marL="285750" indent="-285750" algn="just">
              <a:buFont typeface="Arial" panose="020B0604020202020204" pitchFamily="34" charset="0"/>
              <a:buChar char="•"/>
            </a:pPr>
            <a:r>
              <a:rPr lang="en-CA" sz="1600" dirty="0"/>
              <a:t>After matches, if necessary, debrief Referee(s) – away from the court</a:t>
            </a:r>
          </a:p>
          <a:p>
            <a:pPr marL="285750" indent="-285750" algn="just">
              <a:buFont typeface="Arial" panose="020B0604020202020204" pitchFamily="34" charset="0"/>
              <a:buChar char="•"/>
            </a:pPr>
            <a:endParaRPr lang="en-CA" sz="1600" dirty="0"/>
          </a:p>
          <a:p>
            <a:pPr marL="285750" indent="-285750" algn="just">
              <a:buFont typeface="Arial" panose="020B0604020202020204" pitchFamily="34" charset="0"/>
              <a:buChar char="•"/>
            </a:pPr>
            <a:r>
              <a:rPr lang="en-CA" sz="1600" dirty="0"/>
              <a:t>Each day before the start of the competition, provide feedback of the previous day focusing on important issues that happened and open the discussion with all participants. All Referees must be present</a:t>
            </a:r>
          </a:p>
          <a:p>
            <a:pPr algn="just"/>
            <a:endParaRPr lang="en-CA" sz="1600" dirty="0"/>
          </a:p>
          <a:p>
            <a:pPr marL="285750" indent="-285750" algn="just">
              <a:buFont typeface="Arial" panose="020B0604020202020204" pitchFamily="34" charset="0"/>
              <a:buChar char="•"/>
            </a:pPr>
            <a:r>
              <a:rPr lang="en-CA" sz="1600" dirty="0"/>
              <a:t>This session is run approximately 60 minutes.</a:t>
            </a:r>
          </a:p>
          <a:p>
            <a:pPr marL="285750" indent="-285750" algn="just">
              <a:buFont typeface="Arial" panose="020B0604020202020204" pitchFamily="34" charset="0"/>
              <a:buChar char="•"/>
            </a:pPr>
            <a:endParaRPr lang="en-CA" sz="1600" dirty="0"/>
          </a:p>
          <a:p>
            <a:pPr marL="285750" indent="-285750" algn="just">
              <a:buFont typeface="Arial" panose="020B0604020202020204" pitchFamily="34" charset="0"/>
              <a:buChar char="•"/>
            </a:pPr>
            <a:r>
              <a:rPr lang="en-CA" sz="1600" dirty="0"/>
              <a:t>At the end of the event have a final meeting with all Referees.</a:t>
            </a:r>
          </a:p>
          <a:p>
            <a:pPr algn="just"/>
            <a:endParaRPr lang="en-CA" sz="1600" dirty="0"/>
          </a:p>
          <a:p>
            <a:pPr marL="285750" indent="-285750" algn="just">
              <a:buFont typeface="Arial" panose="020B0604020202020204" pitchFamily="34" charset="0"/>
              <a:buChar char="•"/>
            </a:pPr>
            <a:r>
              <a:rPr lang="en-CA" sz="1600" dirty="0"/>
              <a:t>Competition reports must be sent to NORCECA immediately at the conclusion of the competition</a:t>
            </a:r>
          </a:p>
          <a:p>
            <a:endParaRPr lang="en-CA" sz="2000" dirty="0"/>
          </a:p>
          <a:p>
            <a:pPr marL="457200" indent="-457200">
              <a:buFont typeface="+mj-lt"/>
              <a:buAutoNum type="arabicPeriod"/>
            </a:pPr>
            <a:endParaRPr lang="en-CA" sz="2000" dirty="0"/>
          </a:p>
          <a:p>
            <a:pPr marL="457200" indent="-457200">
              <a:buFont typeface="+mj-lt"/>
              <a:buAutoNum type="arabicPeriod"/>
            </a:pPr>
            <a:endParaRPr lang="en-US" sz="2000" dirty="0"/>
          </a:p>
          <a:p>
            <a:endParaRPr lang="en-US" dirty="0"/>
          </a:p>
        </p:txBody>
      </p:sp>
    </p:spTree>
    <p:extLst>
      <p:ext uri="{BB962C8B-B14F-4D97-AF65-F5344CB8AC3E}">
        <p14:creationId xmlns:p14="http://schemas.microsoft.com/office/powerpoint/2010/main" val="1268252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687867"/>
            <a:ext cx="7981155" cy="4884830"/>
          </a:xfrm>
        </p:spPr>
        <p:txBody>
          <a:bodyPr>
            <a:normAutofit/>
          </a:bodyPr>
          <a:lstStyle/>
          <a:p>
            <a:pPr algn="l"/>
            <a:endParaRPr lang="en-US" sz="3000" dirty="0">
              <a:solidFill>
                <a:schemeClr val="tx2">
                  <a:lumMod val="60000"/>
                  <a:lumOff val="40000"/>
                </a:schemeClr>
              </a:solidFill>
            </a:endParaRPr>
          </a:p>
          <a:p>
            <a:pPr algn="l"/>
            <a:endParaRPr lang="en-US" dirty="0"/>
          </a:p>
          <a:p>
            <a:pPr algn="l"/>
            <a:endParaRPr lang="en-US" dirty="0"/>
          </a:p>
        </p:txBody>
      </p:sp>
      <p:pic>
        <p:nvPicPr>
          <p:cNvPr id="6" name="Picture 5"/>
          <p:cNvPicPr>
            <a:picLocks noChangeAspect="1"/>
          </p:cNvPicPr>
          <p:nvPr/>
        </p:nvPicPr>
        <p:blipFill>
          <a:blip r:embed="rId3"/>
          <a:stretch>
            <a:fillRect/>
          </a:stretch>
        </p:blipFill>
        <p:spPr>
          <a:xfrm>
            <a:off x="227840" y="240256"/>
            <a:ext cx="1638300" cy="1028700"/>
          </a:xfrm>
          <a:prstGeom prst="rect">
            <a:avLst/>
          </a:prstGeom>
        </p:spPr>
      </p:pic>
      <p:pic>
        <p:nvPicPr>
          <p:cNvPr id="9" name="Picture 8"/>
          <p:cNvPicPr>
            <a:picLocks noChangeAspect="1"/>
          </p:cNvPicPr>
          <p:nvPr/>
        </p:nvPicPr>
        <p:blipFill>
          <a:blip r:embed="rId4"/>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D93B6E40-649D-8F40-8526-376206CC777B}"/>
              </a:ext>
            </a:extLst>
          </p:cNvPr>
          <p:cNvSpPr>
            <a:spLocks noGrp="1"/>
          </p:cNvSpPr>
          <p:nvPr>
            <p:ph type="sldNum" sz="quarter" idx="12"/>
          </p:nvPr>
        </p:nvSpPr>
        <p:spPr/>
        <p:txBody>
          <a:bodyPr/>
          <a:lstStyle/>
          <a:p>
            <a:fld id="{C62FCC15-3640-CA40-A5F3-8B3A66680377}" type="slidenum">
              <a:rPr lang="en-US" smtClean="0"/>
              <a:t>4</a:t>
            </a:fld>
            <a:endParaRPr lang="en-US" dirty="0"/>
          </a:p>
        </p:txBody>
      </p:sp>
      <p:sp>
        <p:nvSpPr>
          <p:cNvPr id="5" name="TextBox 4">
            <a:extLst>
              <a:ext uri="{FF2B5EF4-FFF2-40B4-BE49-F238E27FC236}">
                <a16:creationId xmlns:a16="http://schemas.microsoft.com/office/drawing/2014/main" id="{55672658-E0E4-F249-9F2C-1D713875D1E1}"/>
              </a:ext>
            </a:extLst>
          </p:cNvPr>
          <p:cNvSpPr txBox="1"/>
          <p:nvPr/>
        </p:nvSpPr>
        <p:spPr>
          <a:xfrm>
            <a:off x="497749" y="1687867"/>
            <a:ext cx="7981155" cy="5647700"/>
          </a:xfrm>
          <a:prstGeom prst="rect">
            <a:avLst/>
          </a:prstGeom>
          <a:noFill/>
        </p:spPr>
        <p:txBody>
          <a:bodyPr wrap="square" rtlCol="0">
            <a:spAutoFit/>
          </a:bodyPr>
          <a:lstStyle/>
          <a:p>
            <a:r>
              <a:rPr lang="en-US" b="1" dirty="0"/>
              <a:t>NORCECA Reports – Beach Volleyball</a:t>
            </a:r>
          </a:p>
          <a:p>
            <a:pPr algn="just"/>
            <a:endParaRPr lang="en-CA" dirty="0"/>
          </a:p>
          <a:p>
            <a:pPr marL="285750" indent="-285750" algn="just">
              <a:buFont typeface="Arial" panose="020B0604020202020204" pitchFamily="34" charset="0"/>
              <a:buChar char="•"/>
            </a:pPr>
            <a:r>
              <a:rPr lang="en-CA" sz="1600" dirty="0"/>
              <a:t>BVB-25 Report and one R-4 Form for all International and Candidate Referee present at the event. </a:t>
            </a:r>
          </a:p>
          <a:p>
            <a:pPr algn="just"/>
            <a:endParaRPr lang="en-CA" sz="1600" dirty="0"/>
          </a:p>
          <a:p>
            <a:pPr marL="285750" indent="-285750" algn="just">
              <a:buFont typeface="Arial" panose="020B0604020202020204" pitchFamily="34" charset="0"/>
              <a:buChar char="•"/>
            </a:pPr>
            <a:r>
              <a:rPr lang="en-CA" sz="1600" dirty="0"/>
              <a:t>In case that a Candidate is being assess it is mandatory that the Referee Coach also submit his/her scoresheets. As a 1st Referee (minimum of 5) and as 2</a:t>
            </a:r>
            <a:r>
              <a:rPr lang="en-CA" sz="1600" baseline="30000" dirty="0"/>
              <a:t>nd</a:t>
            </a:r>
            <a:r>
              <a:rPr lang="en-CA" sz="1600" dirty="0"/>
              <a:t> Referee (minimum of 5) . These must as a PDF and readable since they could be sent to FIVB. </a:t>
            </a:r>
          </a:p>
          <a:p>
            <a:pPr algn="just"/>
            <a:endParaRPr lang="en-CA" sz="1600" dirty="0"/>
          </a:p>
          <a:p>
            <a:pPr marL="285750" indent="-285750" algn="just">
              <a:buFont typeface="Arial" panose="020B0604020202020204" pitchFamily="34" charset="0"/>
              <a:buChar char="•"/>
            </a:pPr>
            <a:r>
              <a:rPr lang="en-CA" sz="1600" b="1" i="1" dirty="0"/>
              <a:t>All Referee Candidates must be received sufficient nominations to achieve NORECEA International Status</a:t>
            </a:r>
          </a:p>
          <a:p>
            <a:pPr marL="285750" indent="-285750" algn="just">
              <a:buFont typeface="Arial" panose="020B0604020202020204" pitchFamily="34" charset="0"/>
              <a:buChar char="•"/>
            </a:pPr>
            <a:endParaRPr lang="en-CA" sz="1600" dirty="0"/>
          </a:p>
          <a:p>
            <a:pPr marL="285750" indent="-285750" algn="just">
              <a:buFont typeface="Arial" panose="020B0604020202020204" pitchFamily="34" charset="0"/>
              <a:buChar char="•"/>
            </a:pPr>
            <a:r>
              <a:rPr lang="en-CA" sz="1600" dirty="0"/>
              <a:t>Only a Referee Coach that is a FIVB Referee Coach or a Member of the NORCECA Referee Commission approved to assess Beach Volleyball Referees can officially assess Candidates.</a:t>
            </a:r>
          </a:p>
          <a:p>
            <a:pPr marL="285750" indent="-285750" algn="just">
              <a:buFont typeface="Arial" panose="020B0604020202020204" pitchFamily="34" charset="0"/>
              <a:buChar char="•"/>
            </a:pPr>
            <a:endParaRPr lang="en-CA" sz="1600" dirty="0"/>
          </a:p>
          <a:p>
            <a:pPr marL="285750" indent="-285750" algn="just">
              <a:buFont typeface="Arial" panose="020B0604020202020204" pitchFamily="34" charset="0"/>
              <a:buChar char="•"/>
            </a:pPr>
            <a:r>
              <a:rPr lang="en-CA" sz="1600" dirty="0"/>
              <a:t>Send a copy to NORCECA Home Office and Andre Trottier</a:t>
            </a:r>
          </a:p>
          <a:p>
            <a:endParaRPr lang="en-CA" dirty="0"/>
          </a:p>
          <a:p>
            <a:endParaRPr lang="en-US" b="1" dirty="0"/>
          </a:p>
          <a:p>
            <a:pPr algn="r"/>
            <a:endParaRPr lang="en-US" sz="1100"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419026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687867"/>
            <a:ext cx="7981155" cy="4884830"/>
          </a:xfrm>
        </p:spPr>
        <p:txBody>
          <a:bodyPr>
            <a:normAutofit/>
          </a:bodyPr>
          <a:lstStyle/>
          <a:p>
            <a:pPr algn="l"/>
            <a:endParaRPr lang="en-US" sz="3000" dirty="0">
              <a:solidFill>
                <a:schemeClr val="tx2">
                  <a:lumMod val="60000"/>
                  <a:lumOff val="40000"/>
                </a:schemeClr>
              </a:solidFill>
            </a:endParaRPr>
          </a:p>
          <a:p>
            <a:pPr algn="l"/>
            <a:endParaRPr lang="en-US" dirty="0"/>
          </a:p>
          <a:p>
            <a:pPr algn="l"/>
            <a:endParaRPr lang="en-US" dirty="0"/>
          </a:p>
        </p:txBody>
      </p:sp>
      <p:pic>
        <p:nvPicPr>
          <p:cNvPr id="6" name="Picture 5"/>
          <p:cNvPicPr>
            <a:picLocks noChangeAspect="1"/>
          </p:cNvPicPr>
          <p:nvPr/>
        </p:nvPicPr>
        <p:blipFill>
          <a:blip r:embed="rId3"/>
          <a:stretch>
            <a:fillRect/>
          </a:stretch>
        </p:blipFill>
        <p:spPr>
          <a:xfrm>
            <a:off x="227840" y="240256"/>
            <a:ext cx="1638300" cy="1028700"/>
          </a:xfrm>
          <a:prstGeom prst="rect">
            <a:avLst/>
          </a:prstGeom>
        </p:spPr>
      </p:pic>
      <p:pic>
        <p:nvPicPr>
          <p:cNvPr id="9" name="Picture 8"/>
          <p:cNvPicPr>
            <a:picLocks noChangeAspect="1"/>
          </p:cNvPicPr>
          <p:nvPr/>
        </p:nvPicPr>
        <p:blipFill>
          <a:blip r:embed="rId4"/>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D93B6E40-649D-8F40-8526-376206CC777B}"/>
              </a:ext>
            </a:extLst>
          </p:cNvPr>
          <p:cNvSpPr>
            <a:spLocks noGrp="1"/>
          </p:cNvSpPr>
          <p:nvPr>
            <p:ph type="sldNum" sz="quarter" idx="12"/>
          </p:nvPr>
        </p:nvSpPr>
        <p:spPr/>
        <p:txBody>
          <a:bodyPr/>
          <a:lstStyle/>
          <a:p>
            <a:fld id="{C62FCC15-3640-CA40-A5F3-8B3A66680377}" type="slidenum">
              <a:rPr lang="en-US" smtClean="0"/>
              <a:t>5</a:t>
            </a:fld>
            <a:endParaRPr lang="en-US" dirty="0"/>
          </a:p>
        </p:txBody>
      </p:sp>
      <p:sp>
        <p:nvSpPr>
          <p:cNvPr id="5" name="TextBox 4">
            <a:extLst>
              <a:ext uri="{FF2B5EF4-FFF2-40B4-BE49-F238E27FC236}">
                <a16:creationId xmlns:a16="http://schemas.microsoft.com/office/drawing/2014/main" id="{55672658-E0E4-F249-9F2C-1D713875D1E1}"/>
              </a:ext>
            </a:extLst>
          </p:cNvPr>
          <p:cNvSpPr txBox="1"/>
          <p:nvPr/>
        </p:nvSpPr>
        <p:spPr>
          <a:xfrm>
            <a:off x="497749" y="1687867"/>
            <a:ext cx="7946828" cy="5801588"/>
          </a:xfrm>
          <a:prstGeom prst="rect">
            <a:avLst/>
          </a:prstGeom>
          <a:noFill/>
        </p:spPr>
        <p:txBody>
          <a:bodyPr wrap="square" rtlCol="0">
            <a:spAutoFit/>
          </a:bodyPr>
          <a:lstStyle/>
          <a:p>
            <a:r>
              <a:rPr lang="en-US" b="1" dirty="0"/>
              <a:t>NORCECA Reports – Volleyball</a:t>
            </a:r>
            <a:r>
              <a:rPr lang="en-CA" dirty="0"/>
              <a:t> </a:t>
            </a:r>
            <a:endParaRPr lang="en-US" b="1" dirty="0"/>
          </a:p>
          <a:p>
            <a:endParaRPr lang="en-CA" dirty="0"/>
          </a:p>
          <a:p>
            <a:pPr marL="285750" indent="-285750" algn="just">
              <a:buFont typeface="Arial" panose="020B0604020202020204" pitchFamily="34" charset="0"/>
              <a:buChar char="•"/>
            </a:pPr>
            <a:r>
              <a:rPr lang="en-CA" dirty="0"/>
              <a:t>Complete Competition Report. </a:t>
            </a:r>
          </a:p>
          <a:p>
            <a:pPr algn="just"/>
            <a:endParaRPr lang="en-CA" dirty="0"/>
          </a:p>
          <a:p>
            <a:pPr marL="285750" indent="-285750" algn="just">
              <a:buFont typeface="Arial" panose="020B0604020202020204" pitchFamily="34" charset="0"/>
              <a:buChar char="•"/>
            </a:pPr>
            <a:r>
              <a:rPr lang="en-CA" dirty="0"/>
              <a:t>In case that a Candidate is being assessed it is mandatory that the Referee Coach also submit his/her scoresheets. As a 1st Referee (minimum 2) and as a 2</a:t>
            </a:r>
            <a:r>
              <a:rPr lang="en-CA" baseline="30000" dirty="0"/>
              <a:t>nd</a:t>
            </a:r>
            <a:r>
              <a:rPr lang="en-CA" dirty="0"/>
              <a:t> Referee (minimum 1). They must be as a PDF and readable since they could be sent to FIVB. </a:t>
            </a:r>
          </a:p>
          <a:p>
            <a:pPr marL="285750" indent="-285750" algn="just">
              <a:buFont typeface="Arial" panose="020B0604020202020204" pitchFamily="34" charset="0"/>
              <a:buChar char="•"/>
            </a:pPr>
            <a:endParaRPr lang="en-CA" dirty="0"/>
          </a:p>
          <a:p>
            <a:pPr marL="285750" indent="-285750" algn="just">
              <a:buFont typeface="Arial" panose="020B0604020202020204" pitchFamily="34" charset="0"/>
              <a:buChar char="•"/>
            </a:pPr>
            <a:r>
              <a:rPr lang="en-CA" b="1" i="1" dirty="0"/>
              <a:t>All Referee Candidates must be received sufficient nominations to achieve NORECEA International Status</a:t>
            </a:r>
          </a:p>
          <a:p>
            <a:pPr marL="285750" indent="-285750" algn="just">
              <a:buFont typeface="Arial" panose="020B0604020202020204" pitchFamily="34" charset="0"/>
              <a:buChar char="•"/>
            </a:pPr>
            <a:endParaRPr lang="en-CA" dirty="0"/>
          </a:p>
          <a:p>
            <a:pPr marL="285750" indent="-285750" algn="just">
              <a:buFont typeface="Arial" panose="020B0604020202020204" pitchFamily="34" charset="0"/>
              <a:buChar char="•"/>
            </a:pPr>
            <a:r>
              <a:rPr lang="en-CA" dirty="0"/>
              <a:t>Only a Referee Coach that is a FIVB Referee Coach or a Member of the NORCECA Referee Commission approved to assess Volleyball Referees can officially assess Candidates.</a:t>
            </a:r>
          </a:p>
          <a:p>
            <a:endParaRPr lang="en-CA" dirty="0"/>
          </a:p>
          <a:p>
            <a:endParaRPr lang="en-US" b="1" dirty="0"/>
          </a:p>
          <a:p>
            <a:pPr algn="r"/>
            <a:endParaRPr lang="en-US" sz="1100"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52840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0998" y="240256"/>
            <a:ext cx="5114804" cy="840894"/>
          </a:xfrm>
        </p:spPr>
        <p:txBody>
          <a:bodyPr>
            <a:normAutofit/>
          </a:bodyPr>
          <a:lstStyle/>
          <a:p>
            <a:r>
              <a:rPr lang="en-US" sz="2800" dirty="0"/>
              <a:t>NORCECA Refereeing Commission</a:t>
            </a:r>
          </a:p>
        </p:txBody>
      </p:sp>
      <p:sp>
        <p:nvSpPr>
          <p:cNvPr id="3" name="Subtitle 2"/>
          <p:cNvSpPr>
            <a:spLocks noGrp="1"/>
          </p:cNvSpPr>
          <p:nvPr>
            <p:ph type="subTitle" idx="1"/>
          </p:nvPr>
        </p:nvSpPr>
        <p:spPr>
          <a:xfrm>
            <a:off x="497749" y="1687867"/>
            <a:ext cx="7981155" cy="4884830"/>
          </a:xfrm>
        </p:spPr>
        <p:txBody>
          <a:bodyPr>
            <a:normAutofit/>
          </a:bodyPr>
          <a:lstStyle/>
          <a:p>
            <a:pPr algn="l"/>
            <a:endParaRPr lang="en-US" sz="3000" dirty="0">
              <a:solidFill>
                <a:schemeClr val="tx2">
                  <a:lumMod val="60000"/>
                  <a:lumOff val="40000"/>
                </a:schemeClr>
              </a:solidFill>
            </a:endParaRPr>
          </a:p>
          <a:p>
            <a:pPr algn="l"/>
            <a:endParaRPr lang="en-US" dirty="0"/>
          </a:p>
          <a:p>
            <a:pPr algn="l"/>
            <a:endParaRPr lang="en-US" dirty="0"/>
          </a:p>
        </p:txBody>
      </p:sp>
      <p:pic>
        <p:nvPicPr>
          <p:cNvPr id="6" name="Picture 5"/>
          <p:cNvPicPr>
            <a:picLocks noChangeAspect="1"/>
          </p:cNvPicPr>
          <p:nvPr/>
        </p:nvPicPr>
        <p:blipFill>
          <a:blip r:embed="rId3"/>
          <a:stretch>
            <a:fillRect/>
          </a:stretch>
        </p:blipFill>
        <p:spPr>
          <a:xfrm>
            <a:off x="227840" y="240256"/>
            <a:ext cx="1638300" cy="1028700"/>
          </a:xfrm>
          <a:prstGeom prst="rect">
            <a:avLst/>
          </a:prstGeom>
        </p:spPr>
      </p:pic>
      <p:pic>
        <p:nvPicPr>
          <p:cNvPr id="9" name="Picture 8"/>
          <p:cNvPicPr>
            <a:picLocks noChangeAspect="1"/>
          </p:cNvPicPr>
          <p:nvPr/>
        </p:nvPicPr>
        <p:blipFill>
          <a:blip r:embed="rId4"/>
          <a:stretch>
            <a:fillRect/>
          </a:stretch>
        </p:blipFill>
        <p:spPr>
          <a:xfrm>
            <a:off x="7225948" y="240256"/>
            <a:ext cx="1918052" cy="939800"/>
          </a:xfrm>
          <a:prstGeom prst="rect">
            <a:avLst/>
          </a:prstGeom>
        </p:spPr>
      </p:pic>
      <p:sp>
        <p:nvSpPr>
          <p:cNvPr id="15" name="Rectangle 14"/>
          <p:cNvSpPr/>
          <p:nvPr/>
        </p:nvSpPr>
        <p:spPr>
          <a:xfrm flipH="1">
            <a:off x="497749" y="1268956"/>
            <a:ext cx="7981155" cy="2412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solidFill>
                <a:srgbClr val="0000FF"/>
              </a:solidFill>
            </a:endParaRPr>
          </a:p>
        </p:txBody>
      </p:sp>
      <p:sp>
        <p:nvSpPr>
          <p:cNvPr id="16" name="TextBox 15"/>
          <p:cNvSpPr txBox="1"/>
          <p:nvPr/>
        </p:nvSpPr>
        <p:spPr>
          <a:xfrm>
            <a:off x="532076" y="6332442"/>
            <a:ext cx="7946828" cy="24025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dirty="0"/>
          </a:p>
        </p:txBody>
      </p:sp>
      <p:sp>
        <p:nvSpPr>
          <p:cNvPr id="4" name="Slide Number Placeholder 3">
            <a:extLst>
              <a:ext uri="{FF2B5EF4-FFF2-40B4-BE49-F238E27FC236}">
                <a16:creationId xmlns:a16="http://schemas.microsoft.com/office/drawing/2014/main" id="{D93B6E40-649D-8F40-8526-376206CC777B}"/>
              </a:ext>
            </a:extLst>
          </p:cNvPr>
          <p:cNvSpPr>
            <a:spLocks noGrp="1"/>
          </p:cNvSpPr>
          <p:nvPr>
            <p:ph type="sldNum" sz="quarter" idx="12"/>
          </p:nvPr>
        </p:nvSpPr>
        <p:spPr/>
        <p:txBody>
          <a:bodyPr/>
          <a:lstStyle/>
          <a:p>
            <a:fld id="{C62FCC15-3640-CA40-A5F3-8B3A66680377}" type="slidenum">
              <a:rPr lang="en-US" smtClean="0"/>
              <a:t>6</a:t>
            </a:fld>
            <a:endParaRPr lang="en-US" dirty="0"/>
          </a:p>
        </p:txBody>
      </p:sp>
      <p:sp>
        <p:nvSpPr>
          <p:cNvPr id="5" name="TextBox 4">
            <a:extLst>
              <a:ext uri="{FF2B5EF4-FFF2-40B4-BE49-F238E27FC236}">
                <a16:creationId xmlns:a16="http://schemas.microsoft.com/office/drawing/2014/main" id="{55672658-E0E4-F249-9F2C-1D713875D1E1}"/>
              </a:ext>
            </a:extLst>
          </p:cNvPr>
          <p:cNvSpPr txBox="1"/>
          <p:nvPr/>
        </p:nvSpPr>
        <p:spPr>
          <a:xfrm>
            <a:off x="497749" y="1687867"/>
            <a:ext cx="7946828" cy="3400931"/>
          </a:xfrm>
          <a:prstGeom prst="rect">
            <a:avLst/>
          </a:prstGeom>
          <a:noFill/>
        </p:spPr>
        <p:txBody>
          <a:bodyPr wrap="square" rtlCol="0">
            <a:spAutoFit/>
          </a:bodyPr>
          <a:lstStyle/>
          <a:p>
            <a:pPr algn="ctr"/>
            <a:endParaRPr lang="en-CA" dirty="0"/>
          </a:p>
          <a:p>
            <a:pPr algn="ctr"/>
            <a:endParaRPr lang="en-CA" dirty="0"/>
          </a:p>
          <a:p>
            <a:pPr algn="ctr"/>
            <a:endParaRPr lang="en-CA" dirty="0"/>
          </a:p>
          <a:p>
            <a:pPr algn="ctr"/>
            <a:endParaRPr lang="en-CA" dirty="0"/>
          </a:p>
          <a:p>
            <a:pPr algn="ctr"/>
            <a:r>
              <a:rPr lang="en-CA" sz="2000" dirty="0"/>
              <a:t>Thank You</a:t>
            </a:r>
          </a:p>
          <a:p>
            <a:pPr algn="ctr"/>
            <a:endParaRPr lang="en-CA" sz="2000" dirty="0"/>
          </a:p>
          <a:p>
            <a:pPr algn="ctr"/>
            <a:r>
              <a:rPr lang="en-CA" sz="2000" dirty="0"/>
              <a:t>Questions/Comments</a:t>
            </a:r>
          </a:p>
          <a:p>
            <a:endParaRPr lang="en-US" b="1" dirty="0"/>
          </a:p>
          <a:p>
            <a:pPr algn="r"/>
            <a:endParaRPr lang="en-US" sz="1100"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073485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8898</TotalTime>
  <Words>492</Words>
  <Application>Microsoft Macintosh PowerPoint</Application>
  <PresentationFormat>On-screen Show (4:3)</PresentationFormat>
  <Paragraphs>95</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NORCECA Refereeing Commission</vt:lpstr>
      <vt:lpstr>NORCECA Refereeing Commission</vt:lpstr>
      <vt:lpstr>NORCECA Refereeing Commission</vt:lpstr>
      <vt:lpstr>NORCECA Refereeing Commission</vt:lpstr>
      <vt:lpstr>NORCECA Refereeing Commission</vt:lpstr>
      <vt:lpstr>NORCECA Refereeing Commission</vt:lpstr>
    </vt:vector>
  </TitlesOfParts>
  <Company>The OCP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Guy Bradbury</dc:creator>
  <cp:lastModifiedBy>Guy Bradbury</cp:lastModifiedBy>
  <cp:revision>49</cp:revision>
  <dcterms:created xsi:type="dcterms:W3CDTF">2020-11-15T13:45:45Z</dcterms:created>
  <dcterms:modified xsi:type="dcterms:W3CDTF">2022-05-07T12:48:13Z</dcterms:modified>
</cp:coreProperties>
</file>